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Lst>
  <p:notesMasterIdLst>
    <p:notesMasterId r:id="rId23"/>
  </p:notesMasterIdLst>
  <p:sldIdLst>
    <p:sldId id="256" r:id="rId5"/>
    <p:sldId id="257" r:id="rId6"/>
    <p:sldId id="259" r:id="rId7"/>
    <p:sldId id="260" r:id="rId8"/>
    <p:sldId id="261" r:id="rId9"/>
    <p:sldId id="262" r:id="rId10"/>
    <p:sldId id="263" r:id="rId11"/>
    <p:sldId id="258" r:id="rId12"/>
    <p:sldId id="272" r:id="rId13"/>
    <p:sldId id="264" r:id="rId14"/>
    <p:sldId id="273" r:id="rId15"/>
    <p:sldId id="265" r:id="rId16"/>
    <p:sldId id="266" r:id="rId17"/>
    <p:sldId id="267" r:id="rId18"/>
    <p:sldId id="268" r:id="rId19"/>
    <p:sldId id="269" r:id="rId20"/>
    <p:sldId id="270" r:id="rId21"/>
    <p:sldId id="271" r:id="rId2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94660"/>
  </p:normalViewPr>
  <p:slideViewPr>
    <p:cSldViewPr snapToGrid="0" snapToObjects="1">
      <p:cViewPr varScale="1">
        <p:scale>
          <a:sx n="87" d="100"/>
          <a:sy n="87" d="100"/>
        </p:scale>
        <p:origin x="1128"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ADF8E6-AE55-4517-BFA3-26D9CCC6B1DD}"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06123C9-4C6D-4C3A-B6D9-1ACD6D444B3A}">
      <dgm:prSet phldrT="[Text]"/>
      <dgm:spPr/>
      <dgm:t>
        <a:bodyPr/>
        <a:lstStyle/>
        <a:p>
          <a:r>
            <a:rPr lang="en-US" dirty="0" smtClean="0"/>
            <a:t>Children and Youth</a:t>
          </a:r>
        </a:p>
        <a:p>
          <a:endParaRPr lang="en-US" dirty="0"/>
        </a:p>
      </dgm:t>
    </dgm:pt>
    <dgm:pt modelId="{08B5914D-6D70-4DB3-9FA1-2435B9D82737}" type="parTrans" cxnId="{7B24D720-294B-4BEC-A21D-19B820878840}">
      <dgm:prSet/>
      <dgm:spPr/>
      <dgm:t>
        <a:bodyPr/>
        <a:lstStyle/>
        <a:p>
          <a:endParaRPr lang="en-US"/>
        </a:p>
      </dgm:t>
    </dgm:pt>
    <dgm:pt modelId="{9F9DBDDA-4FEA-46DF-92FB-859379FB9F4B}" type="sibTrans" cxnId="{7B24D720-294B-4BEC-A21D-19B820878840}">
      <dgm:prSet/>
      <dgm:spPr/>
      <dgm:t>
        <a:bodyPr/>
        <a:lstStyle/>
        <a:p>
          <a:endParaRPr lang="en-US"/>
        </a:p>
      </dgm:t>
    </dgm:pt>
    <dgm:pt modelId="{99BFE384-74B7-4785-B7BE-FB04524993FE}">
      <dgm:prSet phldrT="[Text]"/>
      <dgm:spPr/>
      <dgm:t>
        <a:bodyPr/>
        <a:lstStyle/>
        <a:p>
          <a:r>
            <a:rPr lang="en-US" dirty="0" smtClean="0"/>
            <a:t>Vulnerable adults( Elderly, disabled , mental unwell </a:t>
          </a:r>
          <a:endParaRPr lang="en-US" dirty="0"/>
        </a:p>
      </dgm:t>
    </dgm:pt>
    <dgm:pt modelId="{6610F46B-9C06-4074-AFCA-DD6E38D043EC}" type="parTrans" cxnId="{04979466-6BF8-4751-9443-B46E2740C1DB}">
      <dgm:prSet/>
      <dgm:spPr/>
      <dgm:t>
        <a:bodyPr/>
        <a:lstStyle/>
        <a:p>
          <a:endParaRPr lang="en-US"/>
        </a:p>
      </dgm:t>
    </dgm:pt>
    <dgm:pt modelId="{66F570E1-3CA6-4575-9DE3-45A42377572E}" type="sibTrans" cxnId="{04979466-6BF8-4751-9443-B46E2740C1DB}">
      <dgm:prSet/>
      <dgm:spPr/>
      <dgm:t>
        <a:bodyPr/>
        <a:lstStyle/>
        <a:p>
          <a:endParaRPr lang="en-US"/>
        </a:p>
      </dgm:t>
    </dgm:pt>
    <dgm:pt modelId="{EB9D17AE-945D-4616-919A-A658C10AB336}">
      <dgm:prSet phldrT="[Text]"/>
      <dgm:spPr/>
      <dgm:t>
        <a:bodyPr/>
        <a:lstStyle/>
        <a:p>
          <a:r>
            <a:rPr lang="en-US" dirty="0" smtClean="0"/>
            <a:t>Congregants in distress</a:t>
          </a:r>
          <a:endParaRPr lang="en-US" dirty="0"/>
        </a:p>
      </dgm:t>
    </dgm:pt>
    <dgm:pt modelId="{7A45B137-361F-4605-B9F0-68558E62FE75}" type="parTrans" cxnId="{0608A780-794B-478B-AAD7-6E702FB82EE8}">
      <dgm:prSet/>
      <dgm:spPr/>
      <dgm:t>
        <a:bodyPr/>
        <a:lstStyle/>
        <a:p>
          <a:endParaRPr lang="en-US"/>
        </a:p>
      </dgm:t>
    </dgm:pt>
    <dgm:pt modelId="{7B4CB149-5EA0-40DF-841B-5906E7B1D1EA}" type="sibTrans" cxnId="{0608A780-794B-478B-AAD7-6E702FB82EE8}">
      <dgm:prSet/>
      <dgm:spPr/>
      <dgm:t>
        <a:bodyPr/>
        <a:lstStyle/>
        <a:p>
          <a:endParaRPr lang="en-US"/>
        </a:p>
      </dgm:t>
    </dgm:pt>
    <dgm:pt modelId="{C74AF433-8C82-4C8D-9523-8E7D8826A115}">
      <dgm:prSet phldrT="[Text]"/>
      <dgm:spPr/>
      <dgm:t>
        <a:bodyPr/>
        <a:lstStyle/>
        <a:p>
          <a:r>
            <a:rPr lang="en-US" dirty="0" smtClean="0"/>
            <a:t>Financially vulnerable </a:t>
          </a:r>
          <a:endParaRPr lang="en-US" dirty="0"/>
        </a:p>
      </dgm:t>
    </dgm:pt>
    <dgm:pt modelId="{E7D32568-6D3A-4A2C-98F1-2A0FDB95E6AE}" type="parTrans" cxnId="{C626452F-B754-4748-8AD5-84C65F5983BB}">
      <dgm:prSet/>
      <dgm:spPr/>
      <dgm:t>
        <a:bodyPr/>
        <a:lstStyle/>
        <a:p>
          <a:endParaRPr lang="en-US"/>
        </a:p>
      </dgm:t>
    </dgm:pt>
    <dgm:pt modelId="{9CA50BEE-1D96-45FF-8829-8B2E070E523D}" type="sibTrans" cxnId="{C626452F-B754-4748-8AD5-84C65F5983BB}">
      <dgm:prSet/>
      <dgm:spPr/>
      <dgm:t>
        <a:bodyPr/>
        <a:lstStyle/>
        <a:p>
          <a:endParaRPr lang="en-US"/>
        </a:p>
      </dgm:t>
    </dgm:pt>
    <dgm:pt modelId="{E4E965F4-A72B-4B31-8252-5F03A2F936B1}" type="pres">
      <dgm:prSet presAssocID="{0AADF8E6-AE55-4517-BFA3-26D9CCC6B1DD}" presName="Name0" presStyleCnt="0">
        <dgm:presLayoutVars>
          <dgm:dir/>
          <dgm:resizeHandles val="exact"/>
        </dgm:presLayoutVars>
      </dgm:prSet>
      <dgm:spPr/>
      <dgm:t>
        <a:bodyPr/>
        <a:lstStyle/>
        <a:p>
          <a:endParaRPr lang="en-US"/>
        </a:p>
      </dgm:t>
    </dgm:pt>
    <dgm:pt modelId="{5B0D7703-E32A-4467-96B4-0518EA5D4B91}" type="pres">
      <dgm:prSet presAssocID="{606123C9-4C6D-4C3A-B6D9-1ACD6D444B3A}" presName="compNode" presStyleCnt="0"/>
      <dgm:spPr/>
    </dgm:pt>
    <dgm:pt modelId="{84A7BC76-8286-4BCC-99B7-014EE433C3B1}" type="pres">
      <dgm:prSet presAssocID="{606123C9-4C6D-4C3A-B6D9-1ACD6D444B3A}" presName="pictRect" presStyleLbl="node1" presStyleIdx="0" presStyleCnt="4" custLinFactNeighborX="-450" custLinFactNeighborY="1565"/>
      <dgm:spPr>
        <a:blipFill rotWithShape="1">
          <a:blip xmlns:r="http://schemas.openxmlformats.org/officeDocument/2006/relationships" r:embed="rId1"/>
          <a:stretch>
            <a:fillRect/>
          </a:stretch>
        </a:blipFill>
      </dgm:spPr>
    </dgm:pt>
    <dgm:pt modelId="{439F830C-1B10-4D16-B4F5-4839599FBD23}" type="pres">
      <dgm:prSet presAssocID="{606123C9-4C6D-4C3A-B6D9-1ACD6D444B3A}" presName="textRect" presStyleLbl="revTx" presStyleIdx="0" presStyleCnt="4">
        <dgm:presLayoutVars>
          <dgm:bulletEnabled val="1"/>
        </dgm:presLayoutVars>
      </dgm:prSet>
      <dgm:spPr/>
      <dgm:t>
        <a:bodyPr/>
        <a:lstStyle/>
        <a:p>
          <a:endParaRPr lang="en-US"/>
        </a:p>
      </dgm:t>
    </dgm:pt>
    <dgm:pt modelId="{C104EBAA-C701-4AA9-B786-729E37511526}" type="pres">
      <dgm:prSet presAssocID="{9F9DBDDA-4FEA-46DF-92FB-859379FB9F4B}" presName="sibTrans" presStyleLbl="sibTrans2D1" presStyleIdx="0" presStyleCnt="0"/>
      <dgm:spPr/>
      <dgm:t>
        <a:bodyPr/>
        <a:lstStyle/>
        <a:p>
          <a:endParaRPr lang="en-US"/>
        </a:p>
      </dgm:t>
    </dgm:pt>
    <dgm:pt modelId="{3D2C2BD5-13DE-4016-8B78-359D3EA2848F}" type="pres">
      <dgm:prSet presAssocID="{99BFE384-74B7-4785-B7BE-FB04524993FE}" presName="compNode" presStyleCnt="0"/>
      <dgm:spPr/>
    </dgm:pt>
    <dgm:pt modelId="{BDA60437-5C4C-4599-A36E-68F88D3FA9DC}" type="pres">
      <dgm:prSet presAssocID="{99BFE384-74B7-4785-B7BE-FB04524993FE}" presName="pictRect" presStyleLbl="node1" presStyleIdx="1" presStyleCnt="4"/>
      <dgm:spPr>
        <a:blipFill rotWithShape="1">
          <a:blip xmlns:r="http://schemas.openxmlformats.org/officeDocument/2006/relationships" r:embed="rId2"/>
          <a:stretch>
            <a:fillRect/>
          </a:stretch>
        </a:blipFill>
      </dgm:spPr>
    </dgm:pt>
    <dgm:pt modelId="{168B3D69-C9EB-4E06-B3B8-8A0B9FFAA2D1}" type="pres">
      <dgm:prSet presAssocID="{99BFE384-74B7-4785-B7BE-FB04524993FE}" presName="textRect" presStyleLbl="revTx" presStyleIdx="1" presStyleCnt="4">
        <dgm:presLayoutVars>
          <dgm:bulletEnabled val="1"/>
        </dgm:presLayoutVars>
      </dgm:prSet>
      <dgm:spPr/>
      <dgm:t>
        <a:bodyPr/>
        <a:lstStyle/>
        <a:p>
          <a:endParaRPr lang="en-US"/>
        </a:p>
      </dgm:t>
    </dgm:pt>
    <dgm:pt modelId="{02AE02EA-2D1F-4D7D-B1F9-AB23AF36BCB5}" type="pres">
      <dgm:prSet presAssocID="{66F570E1-3CA6-4575-9DE3-45A42377572E}" presName="sibTrans" presStyleLbl="sibTrans2D1" presStyleIdx="0" presStyleCnt="0"/>
      <dgm:spPr/>
      <dgm:t>
        <a:bodyPr/>
        <a:lstStyle/>
        <a:p>
          <a:endParaRPr lang="en-US"/>
        </a:p>
      </dgm:t>
    </dgm:pt>
    <dgm:pt modelId="{6EDB3F86-B5EA-4369-BB61-744209F36E98}" type="pres">
      <dgm:prSet presAssocID="{EB9D17AE-945D-4616-919A-A658C10AB336}" presName="compNode" presStyleCnt="0"/>
      <dgm:spPr/>
    </dgm:pt>
    <dgm:pt modelId="{8C2ADAB9-929B-4C03-A37E-DF1B50395F54}" type="pres">
      <dgm:prSet presAssocID="{EB9D17AE-945D-4616-919A-A658C10AB336}" presName="pictRect" presStyleLbl="node1" presStyleIdx="2" presStyleCnt="4"/>
      <dgm:spPr>
        <a:blipFill rotWithShape="1">
          <a:blip xmlns:r="http://schemas.openxmlformats.org/officeDocument/2006/relationships" r:embed="rId3"/>
          <a:stretch>
            <a:fillRect/>
          </a:stretch>
        </a:blipFill>
      </dgm:spPr>
    </dgm:pt>
    <dgm:pt modelId="{1D921305-79BC-466D-B494-A45E294E065C}" type="pres">
      <dgm:prSet presAssocID="{EB9D17AE-945D-4616-919A-A658C10AB336}" presName="textRect" presStyleLbl="revTx" presStyleIdx="2" presStyleCnt="4">
        <dgm:presLayoutVars>
          <dgm:bulletEnabled val="1"/>
        </dgm:presLayoutVars>
      </dgm:prSet>
      <dgm:spPr/>
      <dgm:t>
        <a:bodyPr/>
        <a:lstStyle/>
        <a:p>
          <a:endParaRPr lang="en-US"/>
        </a:p>
      </dgm:t>
    </dgm:pt>
    <dgm:pt modelId="{8D498ECF-AEC1-40A1-A399-56D23664A88F}" type="pres">
      <dgm:prSet presAssocID="{7B4CB149-5EA0-40DF-841B-5906E7B1D1EA}" presName="sibTrans" presStyleLbl="sibTrans2D1" presStyleIdx="0" presStyleCnt="0"/>
      <dgm:spPr/>
      <dgm:t>
        <a:bodyPr/>
        <a:lstStyle/>
        <a:p>
          <a:endParaRPr lang="en-US"/>
        </a:p>
      </dgm:t>
    </dgm:pt>
    <dgm:pt modelId="{A034B73D-EAFC-4B31-913E-1D92D966BDF9}" type="pres">
      <dgm:prSet presAssocID="{C74AF433-8C82-4C8D-9523-8E7D8826A115}" presName="compNode" presStyleCnt="0"/>
      <dgm:spPr/>
    </dgm:pt>
    <dgm:pt modelId="{293545AF-CEF2-4A41-B908-BF7084A08489}" type="pres">
      <dgm:prSet presAssocID="{C74AF433-8C82-4C8D-9523-8E7D8826A115}" presName="pictRect" presStyleLbl="node1" presStyleIdx="3" presStyleCnt="4"/>
      <dgm:spPr>
        <a:blipFill rotWithShape="1">
          <a:blip xmlns:r="http://schemas.openxmlformats.org/officeDocument/2006/relationships" r:embed="rId4"/>
          <a:stretch>
            <a:fillRect/>
          </a:stretch>
        </a:blipFill>
      </dgm:spPr>
    </dgm:pt>
    <dgm:pt modelId="{7A05CF03-8F2E-45CE-9EEB-E61EA476494A}" type="pres">
      <dgm:prSet presAssocID="{C74AF433-8C82-4C8D-9523-8E7D8826A115}" presName="textRect" presStyleLbl="revTx" presStyleIdx="3" presStyleCnt="4">
        <dgm:presLayoutVars>
          <dgm:bulletEnabled val="1"/>
        </dgm:presLayoutVars>
      </dgm:prSet>
      <dgm:spPr/>
      <dgm:t>
        <a:bodyPr/>
        <a:lstStyle/>
        <a:p>
          <a:endParaRPr lang="en-US"/>
        </a:p>
      </dgm:t>
    </dgm:pt>
  </dgm:ptLst>
  <dgm:cxnLst>
    <dgm:cxn modelId="{359CD70E-23B4-41EB-9EA3-1DF13FD00A2B}" type="presOf" srcId="{99BFE384-74B7-4785-B7BE-FB04524993FE}" destId="{168B3D69-C9EB-4E06-B3B8-8A0B9FFAA2D1}" srcOrd="0" destOrd="0" presId="urn:microsoft.com/office/officeart/2005/8/layout/pList1"/>
    <dgm:cxn modelId="{7B24D720-294B-4BEC-A21D-19B820878840}" srcId="{0AADF8E6-AE55-4517-BFA3-26D9CCC6B1DD}" destId="{606123C9-4C6D-4C3A-B6D9-1ACD6D444B3A}" srcOrd="0" destOrd="0" parTransId="{08B5914D-6D70-4DB3-9FA1-2435B9D82737}" sibTransId="{9F9DBDDA-4FEA-46DF-92FB-859379FB9F4B}"/>
    <dgm:cxn modelId="{E67948E8-2ADA-4E03-B5A7-7CE1745BB16D}" type="presOf" srcId="{7B4CB149-5EA0-40DF-841B-5906E7B1D1EA}" destId="{8D498ECF-AEC1-40A1-A399-56D23664A88F}" srcOrd="0" destOrd="0" presId="urn:microsoft.com/office/officeart/2005/8/layout/pList1"/>
    <dgm:cxn modelId="{029AEE6E-6A95-4744-AA5A-FB1CBC9E8509}" type="presOf" srcId="{0AADF8E6-AE55-4517-BFA3-26D9CCC6B1DD}" destId="{E4E965F4-A72B-4B31-8252-5F03A2F936B1}" srcOrd="0" destOrd="0" presId="urn:microsoft.com/office/officeart/2005/8/layout/pList1"/>
    <dgm:cxn modelId="{04979466-6BF8-4751-9443-B46E2740C1DB}" srcId="{0AADF8E6-AE55-4517-BFA3-26D9CCC6B1DD}" destId="{99BFE384-74B7-4785-B7BE-FB04524993FE}" srcOrd="1" destOrd="0" parTransId="{6610F46B-9C06-4074-AFCA-DD6E38D043EC}" sibTransId="{66F570E1-3CA6-4575-9DE3-45A42377572E}"/>
    <dgm:cxn modelId="{738874E7-C51C-40D5-8B84-684D246E5BB0}" type="presOf" srcId="{9F9DBDDA-4FEA-46DF-92FB-859379FB9F4B}" destId="{C104EBAA-C701-4AA9-B786-729E37511526}" srcOrd="0" destOrd="0" presId="urn:microsoft.com/office/officeart/2005/8/layout/pList1"/>
    <dgm:cxn modelId="{0608A780-794B-478B-AAD7-6E702FB82EE8}" srcId="{0AADF8E6-AE55-4517-BFA3-26D9CCC6B1DD}" destId="{EB9D17AE-945D-4616-919A-A658C10AB336}" srcOrd="2" destOrd="0" parTransId="{7A45B137-361F-4605-B9F0-68558E62FE75}" sibTransId="{7B4CB149-5EA0-40DF-841B-5906E7B1D1EA}"/>
    <dgm:cxn modelId="{C626452F-B754-4748-8AD5-84C65F5983BB}" srcId="{0AADF8E6-AE55-4517-BFA3-26D9CCC6B1DD}" destId="{C74AF433-8C82-4C8D-9523-8E7D8826A115}" srcOrd="3" destOrd="0" parTransId="{E7D32568-6D3A-4A2C-98F1-2A0FDB95E6AE}" sibTransId="{9CA50BEE-1D96-45FF-8829-8B2E070E523D}"/>
    <dgm:cxn modelId="{63337D64-4A49-4F90-A8AC-F9107A7C525E}" type="presOf" srcId="{EB9D17AE-945D-4616-919A-A658C10AB336}" destId="{1D921305-79BC-466D-B494-A45E294E065C}" srcOrd="0" destOrd="0" presId="urn:microsoft.com/office/officeart/2005/8/layout/pList1"/>
    <dgm:cxn modelId="{CFA728F9-5A7C-49AC-B7C8-E7A0890E00A2}" type="presOf" srcId="{66F570E1-3CA6-4575-9DE3-45A42377572E}" destId="{02AE02EA-2D1F-4D7D-B1F9-AB23AF36BCB5}" srcOrd="0" destOrd="0" presId="urn:microsoft.com/office/officeart/2005/8/layout/pList1"/>
    <dgm:cxn modelId="{F63D8DAE-A346-4D71-888A-BF7D1808EC4A}" type="presOf" srcId="{606123C9-4C6D-4C3A-B6D9-1ACD6D444B3A}" destId="{439F830C-1B10-4D16-B4F5-4839599FBD23}" srcOrd="0" destOrd="0" presId="urn:microsoft.com/office/officeart/2005/8/layout/pList1"/>
    <dgm:cxn modelId="{91C31A5C-9735-4A30-B2AE-E47733486719}" type="presOf" srcId="{C74AF433-8C82-4C8D-9523-8E7D8826A115}" destId="{7A05CF03-8F2E-45CE-9EEB-E61EA476494A}" srcOrd="0" destOrd="0" presId="urn:microsoft.com/office/officeart/2005/8/layout/pList1"/>
    <dgm:cxn modelId="{287FF672-7AC6-4C5D-9930-F447B5AFB8B2}" type="presParOf" srcId="{E4E965F4-A72B-4B31-8252-5F03A2F936B1}" destId="{5B0D7703-E32A-4467-96B4-0518EA5D4B91}" srcOrd="0" destOrd="0" presId="urn:microsoft.com/office/officeart/2005/8/layout/pList1"/>
    <dgm:cxn modelId="{8E94CD41-4260-4868-BA54-445D4DB905F7}" type="presParOf" srcId="{5B0D7703-E32A-4467-96B4-0518EA5D4B91}" destId="{84A7BC76-8286-4BCC-99B7-014EE433C3B1}" srcOrd="0" destOrd="0" presId="urn:microsoft.com/office/officeart/2005/8/layout/pList1"/>
    <dgm:cxn modelId="{51062507-12BD-4C65-AF49-3F401FF5C702}" type="presParOf" srcId="{5B0D7703-E32A-4467-96B4-0518EA5D4B91}" destId="{439F830C-1B10-4D16-B4F5-4839599FBD23}" srcOrd="1" destOrd="0" presId="urn:microsoft.com/office/officeart/2005/8/layout/pList1"/>
    <dgm:cxn modelId="{6B2EA19A-DB78-4BAE-98A4-E09D5B1B947F}" type="presParOf" srcId="{E4E965F4-A72B-4B31-8252-5F03A2F936B1}" destId="{C104EBAA-C701-4AA9-B786-729E37511526}" srcOrd="1" destOrd="0" presId="urn:microsoft.com/office/officeart/2005/8/layout/pList1"/>
    <dgm:cxn modelId="{2FA4D93D-2A0A-4BA9-A95B-0840F41D517B}" type="presParOf" srcId="{E4E965F4-A72B-4B31-8252-5F03A2F936B1}" destId="{3D2C2BD5-13DE-4016-8B78-359D3EA2848F}" srcOrd="2" destOrd="0" presId="urn:microsoft.com/office/officeart/2005/8/layout/pList1"/>
    <dgm:cxn modelId="{40AADEF2-970C-47A9-907F-3B7AD8658266}" type="presParOf" srcId="{3D2C2BD5-13DE-4016-8B78-359D3EA2848F}" destId="{BDA60437-5C4C-4599-A36E-68F88D3FA9DC}" srcOrd="0" destOrd="0" presId="urn:microsoft.com/office/officeart/2005/8/layout/pList1"/>
    <dgm:cxn modelId="{B6202E13-12B7-4157-89C7-AAA6652A9916}" type="presParOf" srcId="{3D2C2BD5-13DE-4016-8B78-359D3EA2848F}" destId="{168B3D69-C9EB-4E06-B3B8-8A0B9FFAA2D1}" srcOrd="1" destOrd="0" presId="urn:microsoft.com/office/officeart/2005/8/layout/pList1"/>
    <dgm:cxn modelId="{8A17B9C4-868C-49ED-BEAB-7E45B0E17758}" type="presParOf" srcId="{E4E965F4-A72B-4B31-8252-5F03A2F936B1}" destId="{02AE02EA-2D1F-4D7D-B1F9-AB23AF36BCB5}" srcOrd="3" destOrd="0" presId="urn:microsoft.com/office/officeart/2005/8/layout/pList1"/>
    <dgm:cxn modelId="{5B8B5397-112F-4B45-894D-62DCF10604B8}" type="presParOf" srcId="{E4E965F4-A72B-4B31-8252-5F03A2F936B1}" destId="{6EDB3F86-B5EA-4369-BB61-744209F36E98}" srcOrd="4" destOrd="0" presId="urn:microsoft.com/office/officeart/2005/8/layout/pList1"/>
    <dgm:cxn modelId="{F61D2939-8555-4C46-A08C-7C47E6B414A4}" type="presParOf" srcId="{6EDB3F86-B5EA-4369-BB61-744209F36E98}" destId="{8C2ADAB9-929B-4C03-A37E-DF1B50395F54}" srcOrd="0" destOrd="0" presId="urn:microsoft.com/office/officeart/2005/8/layout/pList1"/>
    <dgm:cxn modelId="{281783A0-B380-4EDB-B921-F94B1D35AE00}" type="presParOf" srcId="{6EDB3F86-B5EA-4369-BB61-744209F36E98}" destId="{1D921305-79BC-466D-B494-A45E294E065C}" srcOrd="1" destOrd="0" presId="urn:microsoft.com/office/officeart/2005/8/layout/pList1"/>
    <dgm:cxn modelId="{56773ADB-50E0-4D98-84CC-D04B2040ACEA}" type="presParOf" srcId="{E4E965F4-A72B-4B31-8252-5F03A2F936B1}" destId="{8D498ECF-AEC1-40A1-A399-56D23664A88F}" srcOrd="5" destOrd="0" presId="urn:microsoft.com/office/officeart/2005/8/layout/pList1"/>
    <dgm:cxn modelId="{26BD426D-6877-44C9-86F3-197C3AE1F1D6}" type="presParOf" srcId="{E4E965F4-A72B-4B31-8252-5F03A2F936B1}" destId="{A034B73D-EAFC-4B31-913E-1D92D966BDF9}" srcOrd="6" destOrd="0" presId="urn:microsoft.com/office/officeart/2005/8/layout/pList1"/>
    <dgm:cxn modelId="{FC5C6B10-0319-4032-BF41-19BDE8A18DDC}" type="presParOf" srcId="{A034B73D-EAFC-4B31-913E-1D92D966BDF9}" destId="{293545AF-CEF2-4A41-B908-BF7084A08489}" srcOrd="0" destOrd="0" presId="urn:microsoft.com/office/officeart/2005/8/layout/pList1"/>
    <dgm:cxn modelId="{8CBAA643-E007-44A0-89E2-B89B24EB01B2}" type="presParOf" srcId="{A034B73D-EAFC-4B31-913E-1D92D966BDF9}" destId="{7A05CF03-8F2E-45CE-9EEB-E61EA476494A}"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41A59D-CE60-486D-95F1-8954A6BC1E90}" type="doc">
      <dgm:prSet loTypeId="urn:microsoft.com/office/officeart/2005/8/layout/process1" loCatId="process" qsTypeId="urn:microsoft.com/office/officeart/2005/8/quickstyle/simple1" qsCatId="simple" csTypeId="urn:microsoft.com/office/officeart/2005/8/colors/accent1_2" csCatId="accent1" phldr="1"/>
      <dgm:spPr/>
    </dgm:pt>
    <dgm:pt modelId="{C2B49426-A03A-410B-891A-012EB23A963C}">
      <dgm:prSet phldrT="[Text]"/>
      <dgm:spPr/>
      <dgm:t>
        <a:bodyPr/>
        <a:lstStyle/>
        <a:p>
          <a:r>
            <a:rPr lang="en-US" dirty="0" smtClean="0"/>
            <a:t>Society</a:t>
          </a:r>
          <a:endParaRPr lang="en-US" dirty="0"/>
        </a:p>
      </dgm:t>
    </dgm:pt>
    <dgm:pt modelId="{CDFFAB9B-AE59-4438-910F-B498ABB0E91B}" type="parTrans" cxnId="{F193B5D3-B781-4883-BEFD-D39E9F29196A}">
      <dgm:prSet/>
      <dgm:spPr/>
      <dgm:t>
        <a:bodyPr/>
        <a:lstStyle/>
        <a:p>
          <a:endParaRPr lang="en-US"/>
        </a:p>
      </dgm:t>
    </dgm:pt>
    <dgm:pt modelId="{DE85AC10-A2D9-42FA-A730-C98BEBCAD13C}" type="sibTrans" cxnId="{F193B5D3-B781-4883-BEFD-D39E9F29196A}">
      <dgm:prSet/>
      <dgm:spPr/>
      <dgm:t>
        <a:bodyPr/>
        <a:lstStyle/>
        <a:p>
          <a:endParaRPr lang="en-US"/>
        </a:p>
      </dgm:t>
    </dgm:pt>
    <dgm:pt modelId="{2F4C60B1-12BE-4B98-B858-1858F9638C96}">
      <dgm:prSet phldrT="[Text]"/>
      <dgm:spPr/>
      <dgm:t>
        <a:bodyPr/>
        <a:lstStyle/>
        <a:p>
          <a:r>
            <a:rPr lang="en-US" dirty="0" smtClean="0"/>
            <a:t>Circuit</a:t>
          </a:r>
          <a:endParaRPr lang="en-US" dirty="0"/>
        </a:p>
      </dgm:t>
    </dgm:pt>
    <dgm:pt modelId="{7236F083-A761-4B2D-9945-8E7CA76B216F}" type="parTrans" cxnId="{001E8C32-D55A-4F30-BECA-433500551609}">
      <dgm:prSet/>
      <dgm:spPr/>
      <dgm:t>
        <a:bodyPr/>
        <a:lstStyle/>
        <a:p>
          <a:endParaRPr lang="en-US"/>
        </a:p>
      </dgm:t>
    </dgm:pt>
    <dgm:pt modelId="{5649B84C-A673-4B51-ACCE-30238A2CB52B}" type="sibTrans" cxnId="{001E8C32-D55A-4F30-BECA-433500551609}">
      <dgm:prSet/>
      <dgm:spPr/>
      <dgm:t>
        <a:bodyPr/>
        <a:lstStyle/>
        <a:p>
          <a:endParaRPr lang="en-US"/>
        </a:p>
      </dgm:t>
    </dgm:pt>
    <dgm:pt modelId="{6E744371-281F-4C04-85CC-305C2105BAB3}">
      <dgm:prSet phldrT="[Text]"/>
      <dgm:spPr/>
      <dgm:t>
        <a:bodyPr/>
        <a:lstStyle/>
        <a:p>
          <a:r>
            <a:rPr lang="en-US" dirty="0" smtClean="0"/>
            <a:t>District/Bishop</a:t>
          </a:r>
          <a:endParaRPr lang="en-US" dirty="0"/>
        </a:p>
      </dgm:t>
    </dgm:pt>
    <dgm:pt modelId="{4976A9D7-A9E0-4B22-9111-3F677BE86EF2}" type="parTrans" cxnId="{9AA7C5F0-456C-4E5B-9C34-C8C23DEC2E08}">
      <dgm:prSet/>
      <dgm:spPr/>
      <dgm:t>
        <a:bodyPr/>
        <a:lstStyle/>
        <a:p>
          <a:endParaRPr lang="en-US"/>
        </a:p>
      </dgm:t>
    </dgm:pt>
    <dgm:pt modelId="{FD5C9D0D-9BB2-4D06-86EE-5D5E4E96F3EB}" type="sibTrans" cxnId="{9AA7C5F0-456C-4E5B-9C34-C8C23DEC2E08}">
      <dgm:prSet/>
      <dgm:spPr/>
      <dgm:t>
        <a:bodyPr/>
        <a:lstStyle/>
        <a:p>
          <a:endParaRPr lang="en-US"/>
        </a:p>
      </dgm:t>
    </dgm:pt>
    <dgm:pt modelId="{A34BB7EC-4836-43A8-856E-7D46ABF7BFBE}" type="pres">
      <dgm:prSet presAssocID="{5C41A59D-CE60-486D-95F1-8954A6BC1E90}" presName="Name0" presStyleCnt="0">
        <dgm:presLayoutVars>
          <dgm:dir/>
          <dgm:resizeHandles val="exact"/>
        </dgm:presLayoutVars>
      </dgm:prSet>
      <dgm:spPr/>
    </dgm:pt>
    <dgm:pt modelId="{1704B21D-5153-4BB1-BA97-65A9447D5A99}" type="pres">
      <dgm:prSet presAssocID="{C2B49426-A03A-410B-891A-012EB23A963C}" presName="node" presStyleLbl="node1" presStyleIdx="0" presStyleCnt="3">
        <dgm:presLayoutVars>
          <dgm:bulletEnabled val="1"/>
        </dgm:presLayoutVars>
      </dgm:prSet>
      <dgm:spPr/>
      <dgm:t>
        <a:bodyPr/>
        <a:lstStyle/>
        <a:p>
          <a:endParaRPr lang="en-US"/>
        </a:p>
      </dgm:t>
    </dgm:pt>
    <dgm:pt modelId="{7E78580D-DDDD-4A8D-9191-4DDC01D6D326}" type="pres">
      <dgm:prSet presAssocID="{DE85AC10-A2D9-42FA-A730-C98BEBCAD13C}" presName="sibTrans" presStyleLbl="sibTrans2D1" presStyleIdx="0" presStyleCnt="2"/>
      <dgm:spPr/>
      <dgm:t>
        <a:bodyPr/>
        <a:lstStyle/>
        <a:p>
          <a:endParaRPr lang="en-US"/>
        </a:p>
      </dgm:t>
    </dgm:pt>
    <dgm:pt modelId="{EC43F506-5E18-406B-B1B1-AD702E77ED30}" type="pres">
      <dgm:prSet presAssocID="{DE85AC10-A2D9-42FA-A730-C98BEBCAD13C}" presName="connectorText" presStyleLbl="sibTrans2D1" presStyleIdx="0" presStyleCnt="2"/>
      <dgm:spPr/>
      <dgm:t>
        <a:bodyPr/>
        <a:lstStyle/>
        <a:p>
          <a:endParaRPr lang="en-US"/>
        </a:p>
      </dgm:t>
    </dgm:pt>
    <dgm:pt modelId="{72791769-B6CA-490D-A527-E655A921B78D}" type="pres">
      <dgm:prSet presAssocID="{2F4C60B1-12BE-4B98-B858-1858F9638C96}" presName="node" presStyleLbl="node1" presStyleIdx="1" presStyleCnt="3">
        <dgm:presLayoutVars>
          <dgm:bulletEnabled val="1"/>
        </dgm:presLayoutVars>
      </dgm:prSet>
      <dgm:spPr/>
      <dgm:t>
        <a:bodyPr/>
        <a:lstStyle/>
        <a:p>
          <a:endParaRPr lang="en-US"/>
        </a:p>
      </dgm:t>
    </dgm:pt>
    <dgm:pt modelId="{622178C6-AF28-4543-B077-E2417B177DF5}" type="pres">
      <dgm:prSet presAssocID="{5649B84C-A673-4B51-ACCE-30238A2CB52B}" presName="sibTrans" presStyleLbl="sibTrans2D1" presStyleIdx="1" presStyleCnt="2"/>
      <dgm:spPr/>
      <dgm:t>
        <a:bodyPr/>
        <a:lstStyle/>
        <a:p>
          <a:endParaRPr lang="en-US"/>
        </a:p>
      </dgm:t>
    </dgm:pt>
    <dgm:pt modelId="{CE194DAA-DF5A-4C94-909D-83D4519D7F0A}" type="pres">
      <dgm:prSet presAssocID="{5649B84C-A673-4B51-ACCE-30238A2CB52B}" presName="connectorText" presStyleLbl="sibTrans2D1" presStyleIdx="1" presStyleCnt="2"/>
      <dgm:spPr/>
      <dgm:t>
        <a:bodyPr/>
        <a:lstStyle/>
        <a:p>
          <a:endParaRPr lang="en-US"/>
        </a:p>
      </dgm:t>
    </dgm:pt>
    <dgm:pt modelId="{AFDF795B-1FC7-45C1-9EE7-06B1AABBD955}" type="pres">
      <dgm:prSet presAssocID="{6E744371-281F-4C04-85CC-305C2105BAB3}" presName="node" presStyleLbl="node1" presStyleIdx="2" presStyleCnt="3">
        <dgm:presLayoutVars>
          <dgm:bulletEnabled val="1"/>
        </dgm:presLayoutVars>
      </dgm:prSet>
      <dgm:spPr/>
      <dgm:t>
        <a:bodyPr/>
        <a:lstStyle/>
        <a:p>
          <a:endParaRPr lang="en-US"/>
        </a:p>
      </dgm:t>
    </dgm:pt>
  </dgm:ptLst>
  <dgm:cxnLst>
    <dgm:cxn modelId="{D5477596-736A-4015-807A-E7282BD8C9F6}" type="presOf" srcId="{2F4C60B1-12BE-4B98-B858-1858F9638C96}" destId="{72791769-B6CA-490D-A527-E655A921B78D}" srcOrd="0" destOrd="0" presId="urn:microsoft.com/office/officeart/2005/8/layout/process1"/>
    <dgm:cxn modelId="{CD01749A-60A8-48E5-B1C8-10E58BB6E264}" type="presOf" srcId="{5C41A59D-CE60-486D-95F1-8954A6BC1E90}" destId="{A34BB7EC-4836-43A8-856E-7D46ABF7BFBE}" srcOrd="0" destOrd="0" presId="urn:microsoft.com/office/officeart/2005/8/layout/process1"/>
    <dgm:cxn modelId="{9AA7C5F0-456C-4E5B-9C34-C8C23DEC2E08}" srcId="{5C41A59D-CE60-486D-95F1-8954A6BC1E90}" destId="{6E744371-281F-4C04-85CC-305C2105BAB3}" srcOrd="2" destOrd="0" parTransId="{4976A9D7-A9E0-4B22-9111-3F677BE86EF2}" sibTransId="{FD5C9D0D-9BB2-4D06-86EE-5D5E4E96F3EB}"/>
    <dgm:cxn modelId="{F193B5D3-B781-4883-BEFD-D39E9F29196A}" srcId="{5C41A59D-CE60-486D-95F1-8954A6BC1E90}" destId="{C2B49426-A03A-410B-891A-012EB23A963C}" srcOrd="0" destOrd="0" parTransId="{CDFFAB9B-AE59-4438-910F-B498ABB0E91B}" sibTransId="{DE85AC10-A2D9-42FA-A730-C98BEBCAD13C}"/>
    <dgm:cxn modelId="{001E8C32-D55A-4F30-BECA-433500551609}" srcId="{5C41A59D-CE60-486D-95F1-8954A6BC1E90}" destId="{2F4C60B1-12BE-4B98-B858-1858F9638C96}" srcOrd="1" destOrd="0" parTransId="{7236F083-A761-4B2D-9945-8E7CA76B216F}" sibTransId="{5649B84C-A673-4B51-ACCE-30238A2CB52B}"/>
    <dgm:cxn modelId="{9AB16A19-94B1-4274-82FA-BDD9C7534591}" type="presOf" srcId="{C2B49426-A03A-410B-891A-012EB23A963C}" destId="{1704B21D-5153-4BB1-BA97-65A9447D5A99}" srcOrd="0" destOrd="0" presId="urn:microsoft.com/office/officeart/2005/8/layout/process1"/>
    <dgm:cxn modelId="{81691EDB-4A35-411E-95B6-C891374A512A}" type="presOf" srcId="{DE85AC10-A2D9-42FA-A730-C98BEBCAD13C}" destId="{EC43F506-5E18-406B-B1B1-AD702E77ED30}" srcOrd="1" destOrd="0" presId="urn:microsoft.com/office/officeart/2005/8/layout/process1"/>
    <dgm:cxn modelId="{7E8547AA-98B8-43F6-835D-2490954F2910}" type="presOf" srcId="{5649B84C-A673-4B51-ACCE-30238A2CB52B}" destId="{622178C6-AF28-4543-B077-E2417B177DF5}" srcOrd="0" destOrd="0" presId="urn:microsoft.com/office/officeart/2005/8/layout/process1"/>
    <dgm:cxn modelId="{303EDD59-151A-4475-A841-87C58C9355C3}" type="presOf" srcId="{DE85AC10-A2D9-42FA-A730-C98BEBCAD13C}" destId="{7E78580D-DDDD-4A8D-9191-4DDC01D6D326}" srcOrd="0" destOrd="0" presId="urn:microsoft.com/office/officeart/2005/8/layout/process1"/>
    <dgm:cxn modelId="{318F3C62-9489-4135-90A1-708C070EC555}" type="presOf" srcId="{5649B84C-A673-4B51-ACCE-30238A2CB52B}" destId="{CE194DAA-DF5A-4C94-909D-83D4519D7F0A}" srcOrd="1" destOrd="0" presId="urn:microsoft.com/office/officeart/2005/8/layout/process1"/>
    <dgm:cxn modelId="{4F795D6D-D1DA-4A3F-9502-FDCD0967AA1B}" type="presOf" srcId="{6E744371-281F-4C04-85CC-305C2105BAB3}" destId="{AFDF795B-1FC7-45C1-9EE7-06B1AABBD955}" srcOrd="0" destOrd="0" presId="urn:microsoft.com/office/officeart/2005/8/layout/process1"/>
    <dgm:cxn modelId="{EEED6746-8BFA-4FA2-B4D2-04CD93097088}" type="presParOf" srcId="{A34BB7EC-4836-43A8-856E-7D46ABF7BFBE}" destId="{1704B21D-5153-4BB1-BA97-65A9447D5A99}" srcOrd="0" destOrd="0" presId="urn:microsoft.com/office/officeart/2005/8/layout/process1"/>
    <dgm:cxn modelId="{F8F9DEF5-0F8E-4929-9993-CF481D430FD9}" type="presParOf" srcId="{A34BB7EC-4836-43A8-856E-7D46ABF7BFBE}" destId="{7E78580D-DDDD-4A8D-9191-4DDC01D6D326}" srcOrd="1" destOrd="0" presId="urn:microsoft.com/office/officeart/2005/8/layout/process1"/>
    <dgm:cxn modelId="{7BE11757-DB40-4269-A0CC-E4DD6F8A8080}" type="presParOf" srcId="{7E78580D-DDDD-4A8D-9191-4DDC01D6D326}" destId="{EC43F506-5E18-406B-B1B1-AD702E77ED30}" srcOrd="0" destOrd="0" presId="urn:microsoft.com/office/officeart/2005/8/layout/process1"/>
    <dgm:cxn modelId="{1C2A5502-0FE8-44C5-B6F9-39FBD88EC48D}" type="presParOf" srcId="{A34BB7EC-4836-43A8-856E-7D46ABF7BFBE}" destId="{72791769-B6CA-490D-A527-E655A921B78D}" srcOrd="2" destOrd="0" presId="urn:microsoft.com/office/officeart/2005/8/layout/process1"/>
    <dgm:cxn modelId="{E6FA1E3B-B860-4F01-B997-6D9848DB971C}" type="presParOf" srcId="{A34BB7EC-4836-43A8-856E-7D46ABF7BFBE}" destId="{622178C6-AF28-4543-B077-E2417B177DF5}" srcOrd="3" destOrd="0" presId="urn:microsoft.com/office/officeart/2005/8/layout/process1"/>
    <dgm:cxn modelId="{E4E3E020-4D8B-40F1-952F-65F31F589C2E}" type="presParOf" srcId="{622178C6-AF28-4543-B077-E2417B177DF5}" destId="{CE194DAA-DF5A-4C94-909D-83D4519D7F0A}" srcOrd="0" destOrd="0" presId="urn:microsoft.com/office/officeart/2005/8/layout/process1"/>
    <dgm:cxn modelId="{EE399FCE-7B83-468E-8412-0191210536B9}" type="presParOf" srcId="{A34BB7EC-4836-43A8-856E-7D46ABF7BFBE}" destId="{AFDF795B-1FC7-45C1-9EE7-06B1AABBD95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7BC76-8286-4BCC-99B7-014EE433C3B1}">
      <dsp:nvSpPr>
        <dsp:cNvPr id="0" name=""/>
        <dsp:cNvSpPr/>
      </dsp:nvSpPr>
      <dsp:spPr>
        <a:xfrm>
          <a:off x="697232" y="16359"/>
          <a:ext cx="1506143" cy="1037732"/>
        </a:xfrm>
        <a:prstGeom prst="roundRect">
          <a:avLst/>
        </a:prstGeom>
        <a:blipFill rotWithShape="1">
          <a:blip xmlns:r="http://schemas.openxmlformats.org/officeDocument/2006/relationships" r:embed="rId1"/>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F830C-1B10-4D16-B4F5-4839599FBD23}">
      <dsp:nvSpPr>
        <dsp:cNvPr id="0" name=""/>
        <dsp:cNvSpPr/>
      </dsp:nvSpPr>
      <dsp:spPr>
        <a:xfrm>
          <a:off x="704010" y="1037851"/>
          <a:ext cx="1506143" cy="55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Children and Youth</a:t>
          </a:r>
        </a:p>
        <a:p>
          <a:pPr lvl="0" algn="ctr" defTabSz="488950">
            <a:lnSpc>
              <a:spcPct val="90000"/>
            </a:lnSpc>
            <a:spcBef>
              <a:spcPct val="0"/>
            </a:spcBef>
            <a:spcAft>
              <a:spcPct val="35000"/>
            </a:spcAft>
          </a:pPr>
          <a:endParaRPr lang="en-US" sz="1100" kern="1200" dirty="0"/>
        </a:p>
      </dsp:txBody>
      <dsp:txXfrm>
        <a:off x="704010" y="1037851"/>
        <a:ext cx="1506143" cy="558779"/>
      </dsp:txXfrm>
    </dsp:sp>
    <dsp:sp modelId="{BDA60437-5C4C-4599-A36E-68F88D3FA9DC}">
      <dsp:nvSpPr>
        <dsp:cNvPr id="0" name=""/>
        <dsp:cNvSpPr/>
      </dsp:nvSpPr>
      <dsp:spPr>
        <a:xfrm>
          <a:off x="2360830" y="118"/>
          <a:ext cx="1506143" cy="1037732"/>
        </a:xfrm>
        <a:prstGeom prst="roundRect">
          <a:avLst/>
        </a:prstGeom>
        <a:blipFill rotWithShape="1">
          <a:blip xmlns:r="http://schemas.openxmlformats.org/officeDocument/2006/relationships" r:embed="rId2"/>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B3D69-C9EB-4E06-B3B8-8A0B9FFAA2D1}">
      <dsp:nvSpPr>
        <dsp:cNvPr id="0" name=""/>
        <dsp:cNvSpPr/>
      </dsp:nvSpPr>
      <dsp:spPr>
        <a:xfrm>
          <a:off x="2360830" y="1037851"/>
          <a:ext cx="1506143" cy="55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Vulnerable adults( Elderly, disabled , mental unwell </a:t>
          </a:r>
          <a:endParaRPr lang="en-US" sz="1100" kern="1200" dirty="0"/>
        </a:p>
      </dsp:txBody>
      <dsp:txXfrm>
        <a:off x="2360830" y="1037851"/>
        <a:ext cx="1506143" cy="558779"/>
      </dsp:txXfrm>
    </dsp:sp>
    <dsp:sp modelId="{8C2ADAB9-929B-4C03-A37E-DF1B50395F54}">
      <dsp:nvSpPr>
        <dsp:cNvPr id="0" name=""/>
        <dsp:cNvSpPr/>
      </dsp:nvSpPr>
      <dsp:spPr>
        <a:xfrm>
          <a:off x="4017651" y="118"/>
          <a:ext cx="1506143" cy="1037732"/>
        </a:xfrm>
        <a:prstGeom prst="roundRect">
          <a:avLst/>
        </a:prstGeom>
        <a:blipFill rotWithShape="1">
          <a:blip xmlns:r="http://schemas.openxmlformats.org/officeDocument/2006/relationships" r:embed="rId3"/>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921305-79BC-466D-B494-A45E294E065C}">
      <dsp:nvSpPr>
        <dsp:cNvPr id="0" name=""/>
        <dsp:cNvSpPr/>
      </dsp:nvSpPr>
      <dsp:spPr>
        <a:xfrm>
          <a:off x="4017651" y="1037851"/>
          <a:ext cx="1506143" cy="55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Congregants in distress</a:t>
          </a:r>
          <a:endParaRPr lang="en-US" sz="1100" kern="1200" dirty="0"/>
        </a:p>
      </dsp:txBody>
      <dsp:txXfrm>
        <a:off x="4017651" y="1037851"/>
        <a:ext cx="1506143" cy="558779"/>
      </dsp:txXfrm>
    </dsp:sp>
    <dsp:sp modelId="{293545AF-CEF2-4A41-B908-BF7084A08489}">
      <dsp:nvSpPr>
        <dsp:cNvPr id="0" name=""/>
        <dsp:cNvSpPr/>
      </dsp:nvSpPr>
      <dsp:spPr>
        <a:xfrm>
          <a:off x="2360830" y="1747244"/>
          <a:ext cx="1506143" cy="1037732"/>
        </a:xfrm>
        <a:prstGeom prst="roundRect">
          <a:avLst/>
        </a:prstGeom>
        <a:blipFill rotWithShape="1">
          <a:blip xmlns:r="http://schemas.openxmlformats.org/officeDocument/2006/relationships" r:embed="rId4"/>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05CF03-8F2E-45CE-9EEB-E61EA476494A}">
      <dsp:nvSpPr>
        <dsp:cNvPr id="0" name=""/>
        <dsp:cNvSpPr/>
      </dsp:nvSpPr>
      <dsp:spPr>
        <a:xfrm>
          <a:off x="2360830" y="2784977"/>
          <a:ext cx="1506143" cy="558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kern="1200" dirty="0" smtClean="0"/>
            <a:t>Financially vulnerable </a:t>
          </a:r>
          <a:endParaRPr lang="en-US" sz="1100" kern="1200" dirty="0"/>
        </a:p>
      </dsp:txBody>
      <dsp:txXfrm>
        <a:off x="2360830" y="2784977"/>
        <a:ext cx="1506143" cy="558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4B21D-5153-4BB1-BA97-65A9447D5A99}">
      <dsp:nvSpPr>
        <dsp:cNvPr id="0" name=""/>
        <dsp:cNvSpPr/>
      </dsp:nvSpPr>
      <dsp:spPr>
        <a:xfrm>
          <a:off x="5357" y="499884"/>
          <a:ext cx="1601390" cy="96083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Society</a:t>
          </a:r>
          <a:endParaRPr lang="en-US" sz="1600" kern="1200" dirty="0"/>
        </a:p>
      </dsp:txBody>
      <dsp:txXfrm>
        <a:off x="33499" y="528026"/>
        <a:ext cx="1545106" cy="904550"/>
      </dsp:txXfrm>
    </dsp:sp>
    <dsp:sp modelId="{7E78580D-DDDD-4A8D-9191-4DDC01D6D326}">
      <dsp:nvSpPr>
        <dsp:cNvPr id="0" name=""/>
        <dsp:cNvSpPr/>
      </dsp:nvSpPr>
      <dsp:spPr>
        <a:xfrm>
          <a:off x="1766887" y="781729"/>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766887" y="861158"/>
        <a:ext cx="237646" cy="238286"/>
      </dsp:txXfrm>
    </dsp:sp>
    <dsp:sp modelId="{72791769-B6CA-490D-A527-E655A921B78D}">
      <dsp:nvSpPr>
        <dsp:cNvPr id="0" name=""/>
        <dsp:cNvSpPr/>
      </dsp:nvSpPr>
      <dsp:spPr>
        <a:xfrm>
          <a:off x="2247304" y="499884"/>
          <a:ext cx="1601390" cy="96083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Circuit</a:t>
          </a:r>
          <a:endParaRPr lang="en-US" sz="1600" kern="1200" dirty="0"/>
        </a:p>
      </dsp:txBody>
      <dsp:txXfrm>
        <a:off x="2275446" y="528026"/>
        <a:ext cx="1545106" cy="904550"/>
      </dsp:txXfrm>
    </dsp:sp>
    <dsp:sp modelId="{622178C6-AF28-4543-B077-E2417B177DF5}">
      <dsp:nvSpPr>
        <dsp:cNvPr id="0" name=""/>
        <dsp:cNvSpPr/>
      </dsp:nvSpPr>
      <dsp:spPr>
        <a:xfrm>
          <a:off x="4008834" y="781729"/>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008834" y="861158"/>
        <a:ext cx="237646" cy="238286"/>
      </dsp:txXfrm>
    </dsp:sp>
    <dsp:sp modelId="{AFDF795B-1FC7-45C1-9EE7-06B1AABBD955}">
      <dsp:nvSpPr>
        <dsp:cNvPr id="0" name=""/>
        <dsp:cNvSpPr/>
      </dsp:nvSpPr>
      <dsp:spPr>
        <a:xfrm>
          <a:off x="4489251" y="499884"/>
          <a:ext cx="1601390" cy="96083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District/Bishop</a:t>
          </a:r>
          <a:endParaRPr lang="en-US" sz="1600" kern="1200" dirty="0"/>
        </a:p>
      </dsp:txBody>
      <dsp:txXfrm>
        <a:off x="4517393" y="528026"/>
        <a:ext cx="1545106" cy="90455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221A12C-8DA9-473A-A248-AAB48E2E1DB3}" type="datetimeFigureOut">
              <a:rPr lang="en-ZA" smtClean="0"/>
              <a:t>2025/09/02</a:t>
            </a:fld>
            <a:endParaRPr lang="en-ZA"/>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DB5859F-FDA3-48FA-AF62-6319D006F9B6}" type="slidenum">
              <a:rPr lang="en-ZA" smtClean="0"/>
              <a:t>‹#›</a:t>
            </a:fld>
            <a:endParaRPr lang="en-ZA"/>
          </a:p>
        </p:txBody>
      </p:sp>
    </p:spTree>
    <p:extLst>
      <p:ext uri="{BB962C8B-B14F-4D97-AF65-F5344CB8AC3E}">
        <p14:creationId xmlns:p14="http://schemas.microsoft.com/office/powerpoint/2010/main" val="362695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DB5859F-FDA3-48FA-AF62-6319D006F9B6}" type="slidenum">
              <a:rPr lang="en-ZA" smtClean="0"/>
              <a:t>17</a:t>
            </a:fld>
            <a:endParaRPr lang="en-ZA"/>
          </a:p>
        </p:txBody>
      </p:sp>
    </p:spTree>
    <p:extLst>
      <p:ext uri="{BB962C8B-B14F-4D97-AF65-F5344CB8AC3E}">
        <p14:creationId xmlns:p14="http://schemas.microsoft.com/office/powerpoint/2010/main" val="62642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E5A7C5-2F47-4CBE-A4B9-87DFC4C03EE3}" type="datetime1">
              <a:rPr lang="en-US" smtClean="0"/>
              <a:t>9/2/2025</a:t>
            </a:fld>
            <a:endParaRPr lang="en-US"/>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7653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2E1F96-3555-4D24-998A-74FCAE67062F}" type="datetime1">
              <a:rPr lang="en-US" smtClean="0"/>
              <a:t>9/2/2025</a:t>
            </a:fld>
            <a:endParaRPr lang="en-US"/>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8374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4659D6-35F7-4512-91BD-6C375C3410A8}" type="datetime1">
              <a:rPr lang="en-US" smtClean="0"/>
              <a:t>9/2/2025</a:t>
            </a:fld>
            <a:endParaRPr lang="en-US"/>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1FF6DA9-008F-8B48-92A6-B652298478BF}"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4781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ABE01618-A2BF-4DCF-AC24-0179D6E6CC8A}" type="datetime1">
              <a:rPr lang="en-US" smtClean="0"/>
              <a:t>9/2/2025</a:t>
            </a:fld>
            <a:endParaRPr lang="en-US"/>
          </a:p>
        </p:txBody>
      </p:sp>
      <p:sp>
        <p:nvSpPr>
          <p:cNvPr id="6" name="Footer Placeholder 5"/>
          <p:cNvSpPr>
            <a:spLocks noGrp="1"/>
          </p:cNvSpPr>
          <p:nvPr>
            <p:ph type="ftr" sz="quarter" idx="11"/>
          </p:nvPr>
        </p:nvSpPr>
        <p:spPr/>
        <p:txBody>
          <a:bodyPr/>
          <a:lstStyle/>
          <a:p>
            <a:r>
              <a:rPr lang="en-US" smtClean="0"/>
              <a:t>The Methodist Church of Southern Africa</a:t>
            </a:r>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4204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E16C454-D130-4EC3-BA55-2ABD7A85DBCE}" type="datetime1">
              <a:rPr lang="en-US" smtClean="0"/>
              <a:t>9/2/2025</a:t>
            </a:fld>
            <a:endParaRPr lang="en-US"/>
          </a:p>
        </p:txBody>
      </p:sp>
      <p:sp>
        <p:nvSpPr>
          <p:cNvPr id="6" name="Footer Placeholder 5"/>
          <p:cNvSpPr>
            <a:spLocks noGrp="1"/>
          </p:cNvSpPr>
          <p:nvPr>
            <p:ph type="ftr" sz="quarter" idx="11"/>
          </p:nvPr>
        </p:nvSpPr>
        <p:spPr/>
        <p:txBody>
          <a:bodyPr/>
          <a:lstStyle/>
          <a:p>
            <a:r>
              <a:rPr lang="en-US" smtClean="0"/>
              <a:t>The Methodist Church of Southern Africa</a:t>
            </a:r>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80510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1F445F4-3F15-4A12-85A1-126A31208F5C}" type="datetime1">
              <a:rPr lang="en-US" smtClean="0"/>
              <a:t>9/2/2025</a:t>
            </a:fld>
            <a:endParaRPr lang="en-US"/>
          </a:p>
        </p:txBody>
      </p:sp>
      <p:sp>
        <p:nvSpPr>
          <p:cNvPr id="6" name="Footer Placeholder 5"/>
          <p:cNvSpPr>
            <a:spLocks noGrp="1"/>
          </p:cNvSpPr>
          <p:nvPr>
            <p:ph type="ftr" sz="quarter" idx="11"/>
          </p:nvPr>
        </p:nvSpPr>
        <p:spPr/>
        <p:txBody>
          <a:bodyPr/>
          <a:lstStyle/>
          <a:p>
            <a:r>
              <a:rPr lang="en-US" smtClean="0"/>
              <a:t>The Methodist Church of Southern Africa</a:t>
            </a: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9811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04CF71B-4F89-407E-BC97-12A6450D4377}" type="datetime1">
              <a:rPr lang="en-US" smtClean="0"/>
              <a:t>9/2/2025</a:t>
            </a:fld>
            <a:endParaRPr lang="en-US"/>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6373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58AC40-3D02-4E9A-A096-87C1BC20F9AF}" type="datetime1">
              <a:rPr lang="en-US" smtClean="0"/>
              <a:t>9/2/2025</a:t>
            </a:fld>
            <a:endParaRPr lang="en-US"/>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5115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CB37D7-A853-4426-8102-24B72C0FC6A5}" type="datetime1">
              <a:rPr lang="en-US" smtClean="0"/>
              <a:t>9/2/2025</a:t>
            </a:fld>
            <a:endParaRPr lang="en-US"/>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4068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5550BC-35BF-4376-924B-61B30AA5CD53}" type="datetime1">
              <a:rPr lang="en-US" smtClean="0"/>
              <a:t>9/2/2025</a:t>
            </a:fld>
            <a:endParaRPr lang="en-US"/>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01244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9E1480-AE00-4D2D-B1AF-F4931E4CD1D9}" type="datetime1">
              <a:rPr lang="en-US" smtClean="0"/>
              <a:t>9/2/2025</a:t>
            </a:fld>
            <a:endParaRPr lang="en-US"/>
          </a:p>
        </p:txBody>
      </p:sp>
      <p:sp>
        <p:nvSpPr>
          <p:cNvPr id="6" name="Footer Placeholder 5"/>
          <p:cNvSpPr>
            <a:spLocks noGrp="1"/>
          </p:cNvSpPr>
          <p:nvPr>
            <p:ph type="ftr" sz="quarter" idx="11"/>
          </p:nvPr>
        </p:nvSpPr>
        <p:spPr/>
        <p:txBody>
          <a:bodyPr/>
          <a:lstStyle/>
          <a:p>
            <a:r>
              <a:rPr lang="en-US" smtClean="0"/>
              <a:t>The Methodist Church of Southern Africa</a:t>
            </a:r>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9717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6B3812-EE50-4036-84AA-741E47FD8823}" type="datetime1">
              <a:rPr lang="en-US" smtClean="0"/>
              <a:t>9/2/2025</a:t>
            </a:fld>
            <a:endParaRPr lang="en-US"/>
          </a:p>
        </p:txBody>
      </p:sp>
      <p:sp>
        <p:nvSpPr>
          <p:cNvPr id="8" name="Footer Placeholder 7"/>
          <p:cNvSpPr>
            <a:spLocks noGrp="1"/>
          </p:cNvSpPr>
          <p:nvPr>
            <p:ph type="ftr" sz="quarter" idx="11"/>
          </p:nvPr>
        </p:nvSpPr>
        <p:spPr/>
        <p:txBody>
          <a:bodyPr/>
          <a:lstStyle/>
          <a:p>
            <a:r>
              <a:rPr lang="en-US" smtClean="0"/>
              <a:t>The Methodist Church of Southern Africa</a:t>
            </a:r>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0165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572B04-AB39-4192-991B-3C0C9EDD46D8}" type="datetime1">
              <a:rPr lang="en-US" smtClean="0"/>
              <a:t>9/2/2025</a:t>
            </a:fld>
            <a:endParaRPr lang="en-US"/>
          </a:p>
        </p:txBody>
      </p:sp>
      <p:sp>
        <p:nvSpPr>
          <p:cNvPr id="4" name="Footer Placeholder 3"/>
          <p:cNvSpPr>
            <a:spLocks noGrp="1"/>
          </p:cNvSpPr>
          <p:nvPr>
            <p:ph type="ftr" sz="quarter" idx="11"/>
          </p:nvPr>
        </p:nvSpPr>
        <p:spPr/>
        <p:txBody>
          <a:bodyPr/>
          <a:lstStyle/>
          <a:p>
            <a:r>
              <a:rPr lang="en-US" smtClean="0"/>
              <a:t>The Methodist Church of Southern Africa</a:t>
            </a:r>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0167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7C41B-CB61-487B-8AC1-2FEB79CC5E08}" type="datetime1">
              <a:rPr lang="en-US" smtClean="0"/>
              <a:t>9/2/2025</a:t>
            </a:fld>
            <a:endParaRPr lang="en-US"/>
          </a:p>
        </p:txBody>
      </p:sp>
      <p:sp>
        <p:nvSpPr>
          <p:cNvPr id="3" name="Footer Placeholder 2"/>
          <p:cNvSpPr>
            <a:spLocks noGrp="1"/>
          </p:cNvSpPr>
          <p:nvPr>
            <p:ph type="ftr" sz="quarter" idx="11"/>
          </p:nvPr>
        </p:nvSpPr>
        <p:spPr/>
        <p:txBody>
          <a:bodyPr/>
          <a:lstStyle/>
          <a:p>
            <a:r>
              <a:rPr lang="en-US" smtClean="0"/>
              <a:t>The Methodist Church of Southern Africa</a:t>
            </a:r>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2728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E200C61-063A-423A-85FD-02626A0564A3}" type="datetime1">
              <a:rPr lang="en-US" smtClean="0"/>
              <a:t>9/2/2025</a:t>
            </a:fld>
            <a:endParaRPr lang="en-US"/>
          </a:p>
        </p:txBody>
      </p:sp>
      <p:sp>
        <p:nvSpPr>
          <p:cNvPr id="6" name="Footer Placeholder 5"/>
          <p:cNvSpPr>
            <a:spLocks noGrp="1"/>
          </p:cNvSpPr>
          <p:nvPr>
            <p:ph type="ftr" sz="quarter" idx="11"/>
          </p:nvPr>
        </p:nvSpPr>
        <p:spPr/>
        <p:txBody>
          <a:bodyPr/>
          <a:lstStyle/>
          <a:p>
            <a:r>
              <a:rPr lang="en-US" smtClean="0"/>
              <a:t>The Methodist Church of Southern Africa</a:t>
            </a: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48666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DAEB309-0A83-466C-A766-5B4084D87797}" type="datetime1">
              <a:rPr lang="en-US" smtClean="0"/>
              <a:t>9/2/2025</a:t>
            </a:fld>
            <a:endParaRPr lang="en-US"/>
          </a:p>
        </p:txBody>
      </p:sp>
      <p:sp>
        <p:nvSpPr>
          <p:cNvPr id="6" name="Footer Placeholder 5"/>
          <p:cNvSpPr>
            <a:spLocks noGrp="1"/>
          </p:cNvSpPr>
          <p:nvPr>
            <p:ph type="ftr" sz="quarter" idx="11"/>
          </p:nvPr>
        </p:nvSpPr>
        <p:spPr/>
        <p:txBody>
          <a:bodyPr/>
          <a:lstStyle/>
          <a:p>
            <a:r>
              <a:rPr lang="en-US" smtClean="0"/>
              <a:t>The Methodist Church of Southern Africa</a:t>
            </a: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5830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634C9127-4ED4-4049-A300-EAB0C6B5D09E}" type="datetime1">
              <a:rPr lang="en-US" smtClean="0"/>
              <a:t>9/2/2025</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The Methodist Church of Southern Africa</a:t>
            </a:r>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9382655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055" y="2224216"/>
            <a:ext cx="7216346" cy="1977080"/>
          </a:xfrm>
        </p:spPr>
        <p:txBody>
          <a:bodyPr>
            <a:normAutofit/>
          </a:bodyPr>
          <a:lstStyle/>
          <a:p>
            <a:r>
              <a:rPr lang="en-ZA" dirty="0" smtClean="0"/>
              <a:t>Superintendents Workshop</a:t>
            </a:r>
            <a:endParaRPr dirty="0"/>
          </a:p>
        </p:txBody>
      </p:sp>
      <p:sp>
        <p:nvSpPr>
          <p:cNvPr id="5" name="Footer Placeholder 4"/>
          <p:cNvSpPr>
            <a:spLocks noGrp="1"/>
          </p:cNvSpPr>
          <p:nvPr>
            <p:ph type="ftr" sz="quarter" idx="11"/>
          </p:nvPr>
        </p:nvSpPr>
        <p:spPr/>
        <p:txBody>
          <a:bodyPr/>
          <a:lstStyle/>
          <a:p>
            <a:r>
              <a:rPr lang="en-US" smtClean="0"/>
              <a:t>The Methodist Church of Southern Africa</a:t>
            </a:r>
            <a:endParaRPr lang="en-US"/>
          </a:p>
        </p:txBody>
      </p:sp>
      <p:pic>
        <p:nvPicPr>
          <p:cNvPr id="6" name="Picture 5"/>
          <p:cNvPicPr>
            <a:picLocks noChangeAspect="1"/>
          </p:cNvPicPr>
          <p:nvPr/>
        </p:nvPicPr>
        <p:blipFill>
          <a:blip r:embed="rId2"/>
          <a:stretch>
            <a:fillRect/>
          </a:stretch>
        </p:blipFill>
        <p:spPr>
          <a:xfrm>
            <a:off x="1002482" y="2703513"/>
            <a:ext cx="7139035" cy="1450974"/>
          </a:xfrm>
          <a:prstGeom prst="rect">
            <a:avLst/>
          </a:prstGeom>
        </p:spPr>
      </p:pic>
      <p:pic>
        <p:nvPicPr>
          <p:cNvPr id="7" name="Picture 6"/>
          <p:cNvPicPr>
            <a:picLocks noChangeAspect="1"/>
          </p:cNvPicPr>
          <p:nvPr/>
        </p:nvPicPr>
        <p:blipFill>
          <a:blip r:embed="rId3"/>
          <a:stretch>
            <a:fillRect/>
          </a:stretch>
        </p:blipFill>
        <p:spPr>
          <a:xfrm>
            <a:off x="1079157" y="4794422"/>
            <a:ext cx="5202919" cy="12945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Reporting Procedures</a:t>
            </a:r>
          </a:p>
        </p:txBody>
      </p:sp>
      <p:sp>
        <p:nvSpPr>
          <p:cNvPr id="3" name="Content Placeholder 2"/>
          <p:cNvSpPr>
            <a:spLocks noGrp="1"/>
          </p:cNvSpPr>
          <p:nvPr>
            <p:ph idx="1"/>
          </p:nvPr>
        </p:nvSpPr>
        <p:spPr/>
        <p:txBody>
          <a:bodyPr/>
          <a:lstStyle/>
          <a:p>
            <a:endParaRPr dirty="0"/>
          </a:p>
          <a:p>
            <a:pPr>
              <a:defRPr sz="1400"/>
            </a:pPr>
            <a:r>
              <a:rPr dirty="0"/>
              <a:t>Internal church reporting (to Circuit Superintendent/Bishop</a:t>
            </a:r>
            <a:r>
              <a:rPr dirty="0" smtClean="0"/>
              <a:t>)</a:t>
            </a:r>
            <a:endParaRPr lang="en-ZA" dirty="0" smtClean="0"/>
          </a:p>
          <a:p>
            <a:pPr>
              <a:defRPr sz="1400"/>
            </a:pPr>
            <a:endParaRPr dirty="0"/>
          </a:p>
          <a:p>
            <a:pPr>
              <a:defRPr sz="1400"/>
            </a:pPr>
            <a:r>
              <a:rPr dirty="0"/>
              <a:t>National legal reporting </a:t>
            </a:r>
            <a:r>
              <a:rPr dirty="0" smtClean="0"/>
              <a:t>obligations</a:t>
            </a:r>
            <a:endParaRPr lang="en-ZA" dirty="0" smtClean="0"/>
          </a:p>
          <a:p>
            <a:pPr marL="0" indent="0">
              <a:buNone/>
              <a:defRPr sz="1400"/>
            </a:pPr>
            <a:endParaRPr dirty="0"/>
          </a:p>
          <a:p>
            <a:pPr>
              <a:defRPr sz="1400"/>
            </a:pPr>
            <a:r>
              <a:rPr dirty="0"/>
              <a:t>Confidentiality vs secrecy — protect victims without hiding </a:t>
            </a:r>
            <a:r>
              <a:rPr dirty="0" smtClean="0"/>
              <a:t>abuse</a:t>
            </a:r>
            <a:endParaRPr dirty="0"/>
          </a:p>
        </p:txBody>
      </p:sp>
      <p:graphicFrame>
        <p:nvGraphicFramePr>
          <p:cNvPr id="4" name="Diagram 3"/>
          <p:cNvGraphicFramePr/>
          <p:nvPr>
            <p:extLst>
              <p:ext uri="{D42A27DB-BD31-4B8C-83A1-F6EECF244321}">
                <p14:modId xmlns:p14="http://schemas.microsoft.com/office/powerpoint/2010/main" val="3788787924"/>
              </p:ext>
            </p:extLst>
          </p:nvPr>
        </p:nvGraphicFramePr>
        <p:xfrm>
          <a:off x="1524000" y="3805881"/>
          <a:ext cx="6096000" cy="1960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123569" y="181233"/>
            <a:ext cx="1771134" cy="1418967"/>
          </a:xfrm>
          <a:prstGeom prst="rect">
            <a:avLst/>
          </a:prstGeom>
        </p:spPr>
      </p:pic>
      <p:sp>
        <p:nvSpPr>
          <p:cNvPr id="6" name="Footer Placeholder 5"/>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Reporting Procedures as per safeguarding procedure </a:t>
            </a:r>
            <a:endParaRPr lang="en-ZA" dirty="0"/>
          </a:p>
        </p:txBody>
      </p:sp>
      <p:pic>
        <p:nvPicPr>
          <p:cNvPr id="5" name="Content Placeholder 4"/>
          <p:cNvPicPr>
            <a:picLocks noGrp="1" noChangeAspect="1"/>
          </p:cNvPicPr>
          <p:nvPr>
            <p:ph idx="1"/>
          </p:nvPr>
        </p:nvPicPr>
        <p:blipFill>
          <a:blip r:embed="rId2"/>
          <a:stretch>
            <a:fillRect/>
          </a:stretch>
        </p:blipFill>
        <p:spPr>
          <a:xfrm>
            <a:off x="1943100" y="2290171"/>
            <a:ext cx="6591300" cy="3465107"/>
          </a:xfrm>
          <a:prstGeom prst="rect">
            <a:avLst/>
          </a:prstGeom>
        </p:spPr>
      </p:pic>
      <p:sp>
        <p:nvSpPr>
          <p:cNvPr id="4" name="Footer Placeholder 3"/>
          <p:cNvSpPr>
            <a:spLocks noGrp="1"/>
          </p:cNvSpPr>
          <p:nvPr>
            <p:ph type="ftr" sz="quarter" idx="11"/>
          </p:nvPr>
        </p:nvSpPr>
        <p:spPr/>
        <p:txBody>
          <a:bodyPr/>
          <a:lstStyle/>
          <a:p>
            <a:r>
              <a:rPr lang="en-US" smtClean="0"/>
              <a:t>The Methodist Church of Southern Africa</a:t>
            </a:r>
            <a:endParaRPr lang="en-US"/>
          </a:p>
        </p:txBody>
      </p:sp>
    </p:spTree>
    <p:extLst>
      <p:ext uri="{BB962C8B-B14F-4D97-AF65-F5344CB8AC3E}">
        <p14:creationId xmlns:p14="http://schemas.microsoft.com/office/powerpoint/2010/main" val="165918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Case Studies</a:t>
            </a:r>
          </a:p>
        </p:txBody>
      </p:sp>
      <p:sp>
        <p:nvSpPr>
          <p:cNvPr id="3" name="Content Placeholder 2"/>
          <p:cNvSpPr>
            <a:spLocks noGrp="1"/>
          </p:cNvSpPr>
          <p:nvPr>
            <p:ph idx="1"/>
          </p:nvPr>
        </p:nvSpPr>
        <p:spPr/>
        <p:txBody>
          <a:bodyPr/>
          <a:lstStyle/>
          <a:p>
            <a:endParaRPr dirty="0"/>
          </a:p>
          <a:p>
            <a:pPr>
              <a:defRPr sz="1400"/>
            </a:pPr>
            <a:r>
              <a:rPr dirty="0"/>
              <a:t>Interactive scenarios for discussion</a:t>
            </a:r>
          </a:p>
          <a:p>
            <a:pPr>
              <a:defRPr sz="1400"/>
            </a:pPr>
            <a:r>
              <a:rPr dirty="0"/>
              <a:t>Discuss: What should a pastor do</a:t>
            </a:r>
            <a:r>
              <a:rPr dirty="0" smtClean="0"/>
              <a:t>?</a:t>
            </a:r>
            <a:r>
              <a:rPr lang="en-ZA" dirty="0"/>
              <a:t> </a:t>
            </a:r>
          </a:p>
          <a:p>
            <a:pPr marL="0" indent="0">
              <a:buNone/>
              <a:defRPr sz="1400"/>
            </a:pPr>
            <a:endParaRPr lang="en-ZA" dirty="0"/>
          </a:p>
          <a:p>
            <a:pPr>
              <a:defRPr sz="1400"/>
            </a:pPr>
            <a:r>
              <a:rPr lang="en-ZA" dirty="0"/>
              <a:t>https://youtu.be/KTJ5DSlPC0U?si=yj5041DABThIXOHn</a:t>
            </a:r>
            <a:endParaRPr dirty="0"/>
          </a:p>
        </p:txBody>
      </p:sp>
      <p:sp>
        <p:nvSpPr>
          <p:cNvPr id="4" name="Footer Placeholder 3"/>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18" y="274638"/>
            <a:ext cx="6701481" cy="1143000"/>
          </a:xfrm>
        </p:spPr>
        <p:txBody>
          <a:bodyPr/>
          <a:lstStyle/>
          <a:p>
            <a:r>
              <a:rPr dirty="0"/>
              <a:t>Barriers to Safeguarding</a:t>
            </a:r>
          </a:p>
        </p:txBody>
      </p:sp>
      <p:sp>
        <p:nvSpPr>
          <p:cNvPr id="3" name="Content Placeholder 2"/>
          <p:cNvSpPr>
            <a:spLocks noGrp="1"/>
          </p:cNvSpPr>
          <p:nvPr>
            <p:ph idx="1"/>
          </p:nvPr>
        </p:nvSpPr>
        <p:spPr>
          <a:xfrm>
            <a:off x="457200" y="1608438"/>
            <a:ext cx="8229600" cy="4525963"/>
          </a:xfrm>
        </p:spPr>
        <p:txBody>
          <a:bodyPr/>
          <a:lstStyle/>
          <a:p>
            <a:endParaRPr dirty="0"/>
          </a:p>
          <a:p>
            <a:pPr>
              <a:defRPr sz="1400"/>
            </a:pPr>
            <a:r>
              <a:rPr dirty="0"/>
              <a:t>Cultural norms &amp; stigma</a:t>
            </a:r>
          </a:p>
          <a:p>
            <a:pPr>
              <a:defRPr sz="1400"/>
            </a:pPr>
            <a:r>
              <a:rPr dirty="0"/>
              <a:t>Fear of damaging church reputation</a:t>
            </a:r>
          </a:p>
          <a:p>
            <a:pPr>
              <a:defRPr sz="1400"/>
            </a:pPr>
            <a:r>
              <a:rPr dirty="0"/>
              <a:t>Misunderstanding forgiveness &amp; accountability</a:t>
            </a:r>
          </a:p>
          <a:p>
            <a:pPr>
              <a:defRPr sz="1400"/>
            </a:pPr>
            <a:r>
              <a:rPr dirty="0"/>
              <a:t>Lack of training or resources</a:t>
            </a:r>
          </a:p>
        </p:txBody>
      </p:sp>
      <p:pic>
        <p:nvPicPr>
          <p:cNvPr id="4" name="Picture 3"/>
          <p:cNvPicPr>
            <a:picLocks noChangeAspect="1"/>
          </p:cNvPicPr>
          <p:nvPr/>
        </p:nvPicPr>
        <p:blipFill>
          <a:blip r:embed="rId2"/>
          <a:stretch>
            <a:fillRect/>
          </a:stretch>
        </p:blipFill>
        <p:spPr>
          <a:xfrm>
            <a:off x="584887" y="4514335"/>
            <a:ext cx="3072713" cy="1705232"/>
          </a:xfrm>
          <a:prstGeom prst="rect">
            <a:avLst/>
          </a:prstGeom>
        </p:spPr>
      </p:pic>
      <p:pic>
        <p:nvPicPr>
          <p:cNvPr id="5" name="Picture 4"/>
          <p:cNvPicPr>
            <a:picLocks noChangeAspect="1"/>
          </p:cNvPicPr>
          <p:nvPr/>
        </p:nvPicPr>
        <p:blipFill>
          <a:blip r:embed="rId3"/>
          <a:stretch>
            <a:fillRect/>
          </a:stretch>
        </p:blipFill>
        <p:spPr>
          <a:xfrm>
            <a:off x="4077730" y="4514335"/>
            <a:ext cx="2982097" cy="1843602"/>
          </a:xfrm>
          <a:prstGeom prst="rect">
            <a:avLst/>
          </a:prstGeom>
        </p:spPr>
      </p:pic>
      <p:pic>
        <p:nvPicPr>
          <p:cNvPr id="6" name="Picture 5"/>
          <p:cNvPicPr>
            <a:picLocks noChangeAspect="1"/>
          </p:cNvPicPr>
          <p:nvPr/>
        </p:nvPicPr>
        <p:blipFill>
          <a:blip r:embed="rId4"/>
          <a:stretch>
            <a:fillRect/>
          </a:stretch>
        </p:blipFill>
        <p:spPr>
          <a:xfrm>
            <a:off x="57665" y="0"/>
            <a:ext cx="1754659" cy="1600200"/>
          </a:xfrm>
          <a:prstGeom prst="rect">
            <a:avLst/>
          </a:prstGeom>
        </p:spPr>
      </p:pic>
      <p:sp>
        <p:nvSpPr>
          <p:cNvPr id="7" name="Footer Placeholder 6"/>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Overcoming Barriers</a:t>
            </a:r>
          </a:p>
        </p:txBody>
      </p:sp>
      <p:sp>
        <p:nvSpPr>
          <p:cNvPr id="3" name="Content Placeholder 2"/>
          <p:cNvSpPr>
            <a:spLocks noGrp="1"/>
          </p:cNvSpPr>
          <p:nvPr>
            <p:ph idx="1"/>
          </p:nvPr>
        </p:nvSpPr>
        <p:spPr>
          <a:xfrm>
            <a:off x="2700296" y="1559754"/>
            <a:ext cx="6591985" cy="3777622"/>
          </a:xfrm>
        </p:spPr>
        <p:txBody>
          <a:bodyPr/>
          <a:lstStyle/>
          <a:p>
            <a:endParaRPr/>
          </a:p>
          <a:p>
            <a:pPr>
              <a:defRPr sz="1400"/>
            </a:pPr>
            <a:r>
              <a:t>Strong leadership support</a:t>
            </a:r>
          </a:p>
          <a:p>
            <a:pPr>
              <a:defRPr sz="1400"/>
            </a:pPr>
            <a:r>
              <a:t>Clear safeguarding policies</a:t>
            </a:r>
          </a:p>
          <a:p>
            <a:pPr>
              <a:defRPr sz="1400"/>
            </a:pPr>
            <a:r>
              <a:t>Awareness campaigns</a:t>
            </a:r>
          </a:p>
          <a:p>
            <a:pPr>
              <a:defRPr sz="1400"/>
            </a:pPr>
            <a:r>
              <a:t>Partnership with child protection agencies</a:t>
            </a:r>
          </a:p>
        </p:txBody>
      </p:sp>
      <p:pic>
        <p:nvPicPr>
          <p:cNvPr id="4" name="Picture 3"/>
          <p:cNvPicPr>
            <a:picLocks noChangeAspect="1"/>
          </p:cNvPicPr>
          <p:nvPr/>
        </p:nvPicPr>
        <p:blipFill>
          <a:blip r:embed="rId2"/>
          <a:stretch>
            <a:fillRect/>
          </a:stretch>
        </p:blipFill>
        <p:spPr>
          <a:xfrm>
            <a:off x="691978" y="4613189"/>
            <a:ext cx="2924433" cy="1744748"/>
          </a:xfrm>
          <a:prstGeom prst="rect">
            <a:avLst/>
          </a:prstGeom>
        </p:spPr>
      </p:pic>
      <p:pic>
        <p:nvPicPr>
          <p:cNvPr id="5" name="Picture 4"/>
          <p:cNvPicPr>
            <a:picLocks noChangeAspect="1"/>
          </p:cNvPicPr>
          <p:nvPr/>
        </p:nvPicPr>
        <p:blipFill>
          <a:blip r:embed="rId3"/>
          <a:stretch>
            <a:fillRect/>
          </a:stretch>
        </p:blipFill>
        <p:spPr>
          <a:xfrm>
            <a:off x="3929450" y="4802659"/>
            <a:ext cx="1705232" cy="1145060"/>
          </a:xfrm>
          <a:prstGeom prst="rect">
            <a:avLst/>
          </a:prstGeom>
        </p:spPr>
      </p:pic>
      <p:pic>
        <p:nvPicPr>
          <p:cNvPr id="6" name="Picture 5"/>
          <p:cNvPicPr>
            <a:picLocks noChangeAspect="1"/>
          </p:cNvPicPr>
          <p:nvPr/>
        </p:nvPicPr>
        <p:blipFill>
          <a:blip r:embed="rId4"/>
          <a:stretch>
            <a:fillRect/>
          </a:stretch>
        </p:blipFill>
        <p:spPr>
          <a:xfrm>
            <a:off x="6491416" y="4860324"/>
            <a:ext cx="2430162" cy="1662370"/>
          </a:xfrm>
          <a:prstGeom prst="rect">
            <a:avLst/>
          </a:prstGeom>
        </p:spPr>
      </p:pic>
      <p:pic>
        <p:nvPicPr>
          <p:cNvPr id="7" name="Picture 6"/>
          <p:cNvPicPr>
            <a:picLocks noChangeAspect="1"/>
          </p:cNvPicPr>
          <p:nvPr/>
        </p:nvPicPr>
        <p:blipFill>
          <a:blip r:embed="rId5"/>
          <a:stretch>
            <a:fillRect/>
          </a:stretch>
        </p:blipFill>
        <p:spPr>
          <a:xfrm>
            <a:off x="6054811" y="1342768"/>
            <a:ext cx="2631989" cy="1119410"/>
          </a:xfrm>
          <a:prstGeom prst="rect">
            <a:avLst/>
          </a:prstGeom>
        </p:spPr>
      </p:pic>
      <p:pic>
        <p:nvPicPr>
          <p:cNvPr id="8" name="Picture 7"/>
          <p:cNvPicPr>
            <a:picLocks noChangeAspect="1"/>
          </p:cNvPicPr>
          <p:nvPr/>
        </p:nvPicPr>
        <p:blipFill>
          <a:blip r:embed="rId6"/>
          <a:stretch>
            <a:fillRect/>
          </a:stretch>
        </p:blipFill>
        <p:spPr>
          <a:xfrm>
            <a:off x="5931243" y="2562225"/>
            <a:ext cx="2755557" cy="1733550"/>
          </a:xfrm>
          <a:prstGeom prst="rect">
            <a:avLst/>
          </a:prstGeom>
        </p:spPr>
      </p:pic>
      <p:sp>
        <p:nvSpPr>
          <p:cNvPr id="9" name="Footer Placeholder 8"/>
          <p:cNvSpPr>
            <a:spLocks noGrp="1"/>
          </p:cNvSpPr>
          <p:nvPr>
            <p:ph type="ftr" sz="quarter" idx="11"/>
          </p:nvPr>
        </p:nvSpPr>
        <p:spPr/>
        <p:txBody>
          <a:bodyPr/>
          <a:lstStyle/>
          <a:p>
            <a:r>
              <a:rPr lang="en-US" smtClean="0"/>
              <a:t>The Methodist Church of Southern Africa</a:t>
            </a:r>
            <a:endParaRPr lang="en-US"/>
          </a:p>
        </p:txBody>
      </p:sp>
      <p:pic>
        <p:nvPicPr>
          <p:cNvPr id="10" name="Picture 9"/>
          <p:cNvPicPr>
            <a:picLocks noChangeAspect="1"/>
          </p:cNvPicPr>
          <p:nvPr/>
        </p:nvPicPr>
        <p:blipFill>
          <a:blip r:embed="rId7"/>
          <a:stretch>
            <a:fillRect/>
          </a:stretch>
        </p:blipFill>
        <p:spPr>
          <a:xfrm>
            <a:off x="428368" y="0"/>
            <a:ext cx="1516833" cy="155975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892" y="274638"/>
            <a:ext cx="6750908" cy="1143000"/>
          </a:xfrm>
        </p:spPr>
        <p:txBody>
          <a:bodyPr/>
          <a:lstStyle/>
          <a:p>
            <a:r>
              <a:t>Safeguarding as Ministry</a:t>
            </a:r>
          </a:p>
        </p:txBody>
      </p:sp>
      <p:sp>
        <p:nvSpPr>
          <p:cNvPr id="3" name="Content Placeholder 2"/>
          <p:cNvSpPr>
            <a:spLocks noGrp="1"/>
          </p:cNvSpPr>
          <p:nvPr>
            <p:ph idx="1"/>
          </p:nvPr>
        </p:nvSpPr>
        <p:spPr/>
        <p:txBody>
          <a:bodyPr/>
          <a:lstStyle/>
          <a:p>
            <a:endParaRPr dirty="0"/>
          </a:p>
          <a:p>
            <a:pPr>
              <a:defRPr sz="1400"/>
            </a:pPr>
            <a:r>
              <a:rPr sz="2000" dirty="0"/>
              <a:t>Protecting the vulnerable reflects Christ’s mission</a:t>
            </a:r>
          </a:p>
          <a:p>
            <a:pPr>
              <a:defRPr sz="1400"/>
            </a:pPr>
            <a:r>
              <a:rPr sz="2000" dirty="0"/>
              <a:t>Strengthens trust in the church</a:t>
            </a:r>
          </a:p>
          <a:p>
            <a:pPr>
              <a:defRPr sz="1400"/>
            </a:pPr>
            <a:r>
              <a:rPr sz="2000" dirty="0"/>
              <a:t>Creates a welcoming space for </a:t>
            </a:r>
            <a:r>
              <a:rPr sz="2000" dirty="0" smtClean="0"/>
              <a:t>all</a:t>
            </a:r>
            <a:endParaRPr lang="en-ZA" sz="2000" dirty="0" smtClean="0"/>
          </a:p>
          <a:p>
            <a:pPr>
              <a:defRPr sz="1400"/>
            </a:pPr>
            <a:endParaRPr lang="en-ZA" sz="2000" dirty="0"/>
          </a:p>
          <a:p>
            <a:pPr>
              <a:defRPr sz="1400"/>
            </a:pPr>
            <a:endParaRPr lang="en-ZA" sz="2000" dirty="0" smtClean="0"/>
          </a:p>
          <a:p>
            <a:pPr>
              <a:defRPr sz="1400"/>
            </a:pPr>
            <a:endParaRPr sz="2000" dirty="0"/>
          </a:p>
        </p:txBody>
      </p:sp>
      <p:pic>
        <p:nvPicPr>
          <p:cNvPr id="4" name="Picture 3"/>
          <p:cNvPicPr>
            <a:picLocks noChangeAspect="1"/>
          </p:cNvPicPr>
          <p:nvPr/>
        </p:nvPicPr>
        <p:blipFill>
          <a:blip r:embed="rId2"/>
          <a:stretch>
            <a:fillRect/>
          </a:stretch>
        </p:blipFill>
        <p:spPr>
          <a:xfrm>
            <a:off x="296562" y="4604952"/>
            <a:ext cx="2537254" cy="1703774"/>
          </a:xfrm>
          <a:prstGeom prst="rect">
            <a:avLst/>
          </a:prstGeom>
        </p:spPr>
      </p:pic>
      <p:pic>
        <p:nvPicPr>
          <p:cNvPr id="5" name="Picture 4"/>
          <p:cNvPicPr>
            <a:picLocks noChangeAspect="1"/>
          </p:cNvPicPr>
          <p:nvPr/>
        </p:nvPicPr>
        <p:blipFill>
          <a:blip r:embed="rId3"/>
          <a:stretch>
            <a:fillRect/>
          </a:stretch>
        </p:blipFill>
        <p:spPr>
          <a:xfrm>
            <a:off x="3130378" y="4604952"/>
            <a:ext cx="2800865" cy="1837037"/>
          </a:xfrm>
          <a:prstGeom prst="rect">
            <a:avLst/>
          </a:prstGeom>
        </p:spPr>
      </p:pic>
      <p:pic>
        <p:nvPicPr>
          <p:cNvPr id="6" name="Picture 5"/>
          <p:cNvPicPr>
            <a:picLocks noChangeAspect="1"/>
          </p:cNvPicPr>
          <p:nvPr/>
        </p:nvPicPr>
        <p:blipFill>
          <a:blip r:embed="rId4"/>
          <a:stretch>
            <a:fillRect/>
          </a:stretch>
        </p:blipFill>
        <p:spPr>
          <a:xfrm>
            <a:off x="6491417" y="4695567"/>
            <a:ext cx="2356022" cy="1746422"/>
          </a:xfrm>
          <a:prstGeom prst="rect">
            <a:avLst/>
          </a:prstGeom>
        </p:spPr>
      </p:pic>
      <p:pic>
        <p:nvPicPr>
          <p:cNvPr id="7" name="Picture 6"/>
          <p:cNvPicPr>
            <a:picLocks noChangeAspect="1"/>
          </p:cNvPicPr>
          <p:nvPr/>
        </p:nvPicPr>
        <p:blipFill>
          <a:blip r:embed="rId5"/>
          <a:stretch>
            <a:fillRect/>
          </a:stretch>
        </p:blipFill>
        <p:spPr>
          <a:xfrm>
            <a:off x="0" y="57665"/>
            <a:ext cx="1812324" cy="1542535"/>
          </a:xfrm>
          <a:prstGeom prst="rect">
            <a:avLst/>
          </a:prstGeom>
        </p:spPr>
      </p:pic>
      <p:sp>
        <p:nvSpPr>
          <p:cNvPr id="8" name="Footer Placeholder 7"/>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Commitment &amp; Next Steps</a:t>
            </a:r>
          </a:p>
        </p:txBody>
      </p:sp>
      <p:sp>
        <p:nvSpPr>
          <p:cNvPr id="3" name="Content Placeholder 2"/>
          <p:cNvSpPr>
            <a:spLocks noGrp="1"/>
          </p:cNvSpPr>
          <p:nvPr>
            <p:ph idx="1"/>
          </p:nvPr>
        </p:nvSpPr>
        <p:spPr/>
        <p:txBody>
          <a:bodyPr/>
          <a:lstStyle/>
          <a:p>
            <a:endParaRPr dirty="0"/>
          </a:p>
          <a:p>
            <a:pPr>
              <a:defRPr sz="1400"/>
            </a:pPr>
            <a:r>
              <a:rPr dirty="0"/>
              <a:t>Reflection: What will I do differently in my ministry?</a:t>
            </a:r>
          </a:p>
          <a:p>
            <a:pPr>
              <a:defRPr sz="1400"/>
            </a:pPr>
            <a:r>
              <a:rPr dirty="0"/>
              <a:t>Commitment to ongoing training</a:t>
            </a:r>
          </a:p>
          <a:p>
            <a:pPr>
              <a:defRPr sz="1400"/>
            </a:pPr>
            <a:r>
              <a:rPr dirty="0"/>
              <a:t>Contact details for safeguarding </a:t>
            </a:r>
            <a:r>
              <a:rPr dirty="0" smtClean="0"/>
              <a:t>officers</a:t>
            </a:r>
            <a:endParaRPr lang="en-ZA" dirty="0" smtClean="0"/>
          </a:p>
          <a:p>
            <a:pPr>
              <a:defRPr sz="1400"/>
            </a:pPr>
            <a:endParaRPr lang="en-ZA" dirty="0"/>
          </a:p>
          <a:p>
            <a:pPr>
              <a:defRPr sz="1400"/>
            </a:pPr>
            <a:endParaRPr lang="en-ZA" dirty="0" smtClean="0"/>
          </a:p>
          <a:p>
            <a:pPr>
              <a:defRPr sz="1400"/>
            </a:pPr>
            <a:endParaRPr lang="en-ZA" dirty="0"/>
          </a:p>
          <a:p>
            <a:pPr>
              <a:defRPr sz="1400"/>
            </a:pPr>
            <a:endParaRPr lang="en-ZA" dirty="0" smtClean="0"/>
          </a:p>
          <a:p>
            <a:pPr>
              <a:defRPr sz="1400"/>
            </a:pPr>
            <a:endParaRPr dirty="0"/>
          </a:p>
        </p:txBody>
      </p:sp>
      <p:pic>
        <p:nvPicPr>
          <p:cNvPr id="4" name="Picture 3"/>
          <p:cNvPicPr>
            <a:picLocks noChangeAspect="1"/>
          </p:cNvPicPr>
          <p:nvPr/>
        </p:nvPicPr>
        <p:blipFill>
          <a:blip r:embed="rId2"/>
          <a:stretch>
            <a:fillRect/>
          </a:stretch>
        </p:blipFill>
        <p:spPr>
          <a:xfrm>
            <a:off x="1021492" y="4637903"/>
            <a:ext cx="2314832" cy="1488260"/>
          </a:xfrm>
          <a:prstGeom prst="rect">
            <a:avLst/>
          </a:prstGeom>
        </p:spPr>
      </p:pic>
      <p:pic>
        <p:nvPicPr>
          <p:cNvPr id="5" name="Picture 4"/>
          <p:cNvPicPr>
            <a:picLocks noChangeAspect="1"/>
          </p:cNvPicPr>
          <p:nvPr/>
        </p:nvPicPr>
        <p:blipFill>
          <a:blip r:embed="rId3"/>
          <a:stretch>
            <a:fillRect/>
          </a:stretch>
        </p:blipFill>
        <p:spPr>
          <a:xfrm>
            <a:off x="5445211" y="4349578"/>
            <a:ext cx="3344562" cy="2034745"/>
          </a:xfrm>
          <a:prstGeom prst="rect">
            <a:avLst/>
          </a:prstGeom>
        </p:spPr>
      </p:pic>
      <p:sp>
        <p:nvSpPr>
          <p:cNvPr id="6" name="Footer Placeholder 5"/>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Closing Prayer &amp; Scripture</a:t>
            </a:r>
          </a:p>
        </p:txBody>
      </p:sp>
      <p:sp>
        <p:nvSpPr>
          <p:cNvPr id="3" name="Content Placeholder 2"/>
          <p:cNvSpPr>
            <a:spLocks noGrp="1"/>
          </p:cNvSpPr>
          <p:nvPr>
            <p:ph idx="1"/>
          </p:nvPr>
        </p:nvSpPr>
        <p:spPr>
          <a:xfrm>
            <a:off x="1942415" y="2133600"/>
            <a:ext cx="6591985" cy="1589903"/>
          </a:xfrm>
        </p:spPr>
        <p:txBody>
          <a:bodyPr>
            <a:normAutofit fontScale="70000" lnSpcReduction="20000"/>
          </a:bodyPr>
          <a:lstStyle/>
          <a:p>
            <a:endParaRPr dirty="0"/>
          </a:p>
          <a:p>
            <a:pPr>
              <a:defRPr sz="1400"/>
            </a:pPr>
            <a:r>
              <a:rPr sz="1500" b="1" dirty="0"/>
              <a:t>Micah 6:8 — Act justly, love mercy, walk </a:t>
            </a:r>
            <a:r>
              <a:rPr sz="1500" b="1" dirty="0" smtClean="0"/>
              <a:t>humbly</a:t>
            </a:r>
            <a:endParaRPr lang="en-ZA" sz="1500" b="1" dirty="0" smtClean="0"/>
          </a:p>
          <a:p>
            <a:pPr marL="0" indent="0">
              <a:buNone/>
              <a:defRPr sz="1400"/>
            </a:pPr>
            <a:endParaRPr lang="en-ZA" sz="1500" b="1" dirty="0" smtClean="0"/>
          </a:p>
          <a:p>
            <a:pPr>
              <a:defRPr sz="1400"/>
            </a:pPr>
            <a:r>
              <a:rPr lang="en-US" sz="1500" b="1" dirty="0"/>
              <a:t>Biblical basis: Psalm 82:3, Mark 9:37</a:t>
            </a:r>
          </a:p>
          <a:p>
            <a:pPr marL="0" indent="0">
              <a:buNone/>
              <a:defRPr sz="1400"/>
            </a:pPr>
            <a:endParaRPr sz="1500" b="1" dirty="0"/>
          </a:p>
          <a:p>
            <a:pPr>
              <a:defRPr sz="1400"/>
            </a:pPr>
            <a:r>
              <a:rPr sz="1500" b="1" dirty="0"/>
              <a:t>Prayer for wisdom, courage, and protection of the flock</a:t>
            </a:r>
          </a:p>
        </p:txBody>
      </p:sp>
      <p:pic>
        <p:nvPicPr>
          <p:cNvPr id="4" name="Picture 3"/>
          <p:cNvPicPr>
            <a:picLocks noChangeAspect="1"/>
          </p:cNvPicPr>
          <p:nvPr/>
        </p:nvPicPr>
        <p:blipFill>
          <a:blip r:embed="rId3"/>
          <a:stretch>
            <a:fillRect/>
          </a:stretch>
        </p:blipFill>
        <p:spPr>
          <a:xfrm>
            <a:off x="247136" y="3929449"/>
            <a:ext cx="3435178" cy="2428488"/>
          </a:xfrm>
          <a:prstGeom prst="rect">
            <a:avLst/>
          </a:prstGeom>
        </p:spPr>
      </p:pic>
      <p:pic>
        <p:nvPicPr>
          <p:cNvPr id="5" name="Picture 4"/>
          <p:cNvPicPr>
            <a:picLocks noChangeAspect="1"/>
          </p:cNvPicPr>
          <p:nvPr/>
        </p:nvPicPr>
        <p:blipFill>
          <a:blip r:embed="rId4"/>
          <a:stretch>
            <a:fillRect/>
          </a:stretch>
        </p:blipFill>
        <p:spPr>
          <a:xfrm>
            <a:off x="5675870" y="4489621"/>
            <a:ext cx="2306595" cy="1868315"/>
          </a:xfrm>
          <a:prstGeom prst="rect">
            <a:avLst/>
          </a:prstGeom>
        </p:spPr>
      </p:pic>
      <p:sp>
        <p:nvSpPr>
          <p:cNvPr id="6" name="Footer Placeholder 5"/>
          <p:cNvSpPr>
            <a:spLocks noGrp="1"/>
          </p:cNvSpPr>
          <p:nvPr>
            <p:ph type="ftr" sz="quarter" idx="11"/>
          </p:nvPr>
        </p:nvSpPr>
        <p:spPr>
          <a:xfrm>
            <a:off x="1942415" y="6441989"/>
            <a:ext cx="5716488" cy="416011"/>
          </a:xfrm>
        </p:spPr>
        <p:txBody>
          <a:bodyPr/>
          <a:lstStyle/>
          <a:p>
            <a:r>
              <a:rPr lang="en-US" dirty="0" smtClean="0"/>
              <a:t>The Methodist Church of Southern Africa</a:t>
            </a:r>
            <a:endParaRPr lang="en-US" dirty="0"/>
          </a:p>
        </p:txBody>
      </p:sp>
      <p:pic>
        <p:nvPicPr>
          <p:cNvPr id="7" name="Picture 6"/>
          <p:cNvPicPr>
            <a:picLocks noChangeAspect="1"/>
          </p:cNvPicPr>
          <p:nvPr/>
        </p:nvPicPr>
        <p:blipFill>
          <a:blip r:embed="rId5"/>
          <a:stretch>
            <a:fillRect/>
          </a:stretch>
        </p:blipFill>
        <p:spPr>
          <a:xfrm>
            <a:off x="247136" y="0"/>
            <a:ext cx="1507523" cy="101325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solidFill>
                  <a:srgbClr val="FF0000"/>
                </a:solidFill>
              </a:rPr>
              <a:t>Thank you for the Invitation</a:t>
            </a:r>
            <a:endParaRPr lang="en-ZA" dirty="0">
              <a:solidFill>
                <a:srgbClr val="FF0000"/>
              </a:solidFill>
            </a:endParaRPr>
          </a:p>
        </p:txBody>
      </p:sp>
      <p:pic>
        <p:nvPicPr>
          <p:cNvPr id="5" name="Content Placeholder 4"/>
          <p:cNvPicPr>
            <a:picLocks noGrp="1" noChangeAspect="1"/>
          </p:cNvPicPr>
          <p:nvPr>
            <p:ph idx="1"/>
          </p:nvPr>
        </p:nvPicPr>
        <p:blipFill>
          <a:blip r:embed="rId2"/>
          <a:stretch>
            <a:fillRect/>
          </a:stretch>
        </p:blipFill>
        <p:spPr>
          <a:xfrm>
            <a:off x="1943100" y="2229114"/>
            <a:ext cx="6591300" cy="3587222"/>
          </a:xfrm>
          <a:prstGeom prst="rect">
            <a:avLst/>
          </a:prstGeom>
        </p:spPr>
      </p:pic>
      <p:sp>
        <p:nvSpPr>
          <p:cNvPr id="4" name="Footer Placeholder 3"/>
          <p:cNvSpPr>
            <a:spLocks noGrp="1"/>
          </p:cNvSpPr>
          <p:nvPr>
            <p:ph type="ftr" sz="quarter" idx="11"/>
          </p:nvPr>
        </p:nvSpPr>
        <p:spPr/>
        <p:txBody>
          <a:bodyPr/>
          <a:lstStyle/>
          <a:p>
            <a:r>
              <a:rPr lang="en-US" smtClean="0"/>
              <a:t>The Methodist Church of Southern Africa</a:t>
            </a:r>
            <a:endParaRPr lang="en-US"/>
          </a:p>
        </p:txBody>
      </p:sp>
    </p:spTree>
    <p:extLst>
      <p:ext uri="{BB962C8B-B14F-4D97-AF65-F5344CB8AC3E}">
        <p14:creationId xmlns:p14="http://schemas.microsoft.com/office/powerpoint/2010/main" val="3358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Introduction &amp; Purpose</a:t>
            </a:r>
          </a:p>
        </p:txBody>
      </p:sp>
      <p:sp>
        <p:nvSpPr>
          <p:cNvPr id="3" name="Content Placeholder 2"/>
          <p:cNvSpPr>
            <a:spLocks noGrp="1"/>
          </p:cNvSpPr>
          <p:nvPr>
            <p:ph idx="1"/>
          </p:nvPr>
        </p:nvSpPr>
        <p:spPr/>
        <p:txBody>
          <a:bodyPr>
            <a:normAutofit fontScale="47500" lnSpcReduction="20000"/>
          </a:bodyPr>
          <a:lstStyle/>
          <a:p>
            <a:endParaRPr dirty="0"/>
          </a:p>
          <a:p>
            <a:pPr>
              <a:defRPr sz="1400"/>
            </a:pPr>
            <a:r>
              <a:rPr sz="2500" b="1" dirty="0"/>
              <a:t>Definition of safeguarding in a church </a:t>
            </a:r>
            <a:r>
              <a:rPr sz="2500" b="1" dirty="0" smtClean="0"/>
              <a:t>context</a:t>
            </a:r>
            <a:endParaRPr lang="en-ZA" sz="2500" b="1" dirty="0" smtClean="0"/>
          </a:p>
          <a:p>
            <a:pPr marL="0" indent="0">
              <a:buNone/>
              <a:defRPr sz="1400"/>
            </a:pPr>
            <a:endParaRPr lang="en-ZA" sz="2500" b="1" dirty="0" smtClean="0"/>
          </a:p>
          <a:p>
            <a:pPr marL="0" indent="0">
              <a:buNone/>
              <a:defRPr sz="1400"/>
            </a:pPr>
            <a:r>
              <a:rPr lang="en-GB" sz="2500" b="1" dirty="0" smtClean="0"/>
              <a:t>Safeguarding </a:t>
            </a:r>
            <a:r>
              <a:rPr lang="en-GB" sz="2500" b="1" dirty="0"/>
              <a:t>is about the action the Church takes to promote a safer culture. </a:t>
            </a:r>
            <a:endParaRPr lang="en-GB" sz="2500" b="1" dirty="0" smtClean="0"/>
          </a:p>
          <a:p>
            <a:pPr marL="0" indent="0">
              <a:buNone/>
              <a:defRPr sz="1400"/>
            </a:pPr>
            <a:r>
              <a:rPr lang="en-GB" sz="2500" b="1" dirty="0" smtClean="0"/>
              <a:t>It </a:t>
            </a:r>
            <a:r>
              <a:rPr lang="en-GB" sz="2500" b="1" dirty="0"/>
              <a:t>is integral to the mission of the Methodist Church and a part of its response and witness to the love of God in Christ</a:t>
            </a:r>
            <a:r>
              <a:rPr lang="en-GB" sz="2500" b="1" dirty="0" smtClean="0"/>
              <a:t>.</a:t>
            </a:r>
          </a:p>
          <a:p>
            <a:pPr marL="0" indent="0">
              <a:buNone/>
              <a:defRPr sz="1400"/>
            </a:pPr>
            <a:endParaRPr lang="en-ZA" sz="2500" b="1" dirty="0" smtClean="0"/>
          </a:p>
          <a:p>
            <a:pPr>
              <a:defRPr sz="1400"/>
            </a:pPr>
            <a:r>
              <a:rPr sz="2500" b="1" dirty="0" smtClean="0"/>
              <a:t>Why </a:t>
            </a:r>
            <a:r>
              <a:rPr sz="2500" b="1" dirty="0"/>
              <a:t>safeguarding matters for MCSA </a:t>
            </a:r>
            <a:r>
              <a:rPr sz="2500" b="1" dirty="0" smtClean="0"/>
              <a:t>ministers</a:t>
            </a:r>
            <a:endParaRPr lang="en-ZA" sz="2500" b="1" dirty="0" smtClean="0"/>
          </a:p>
          <a:p>
            <a:pPr marL="0" indent="0">
              <a:buNone/>
              <a:defRPr sz="1400"/>
            </a:pPr>
            <a:r>
              <a:rPr lang="en-GB" sz="2500" b="1" dirty="0" smtClean="0"/>
              <a:t>Safeguarding </a:t>
            </a:r>
            <a:r>
              <a:rPr lang="en-GB" sz="2500" b="1" dirty="0"/>
              <a:t>is not something we do because we have to, but because it relates to the heart of Christian faith. </a:t>
            </a:r>
            <a:endParaRPr lang="en-GB" sz="2500" b="1" dirty="0" smtClean="0"/>
          </a:p>
          <a:p>
            <a:pPr marL="0" indent="0">
              <a:buNone/>
            </a:pPr>
            <a:r>
              <a:rPr lang="en-GB" sz="2500" b="1" dirty="0" smtClean="0"/>
              <a:t>Everyone </a:t>
            </a:r>
            <a:r>
              <a:rPr lang="en-GB" sz="2500" b="1" dirty="0"/>
              <a:t>associated with the Methodist Church has a role to play in promoting the welfare of children, young people and adults ,in working to prevent abuse from occurring, and in seeking to protect and respond well to those who have been abused.  </a:t>
            </a:r>
          </a:p>
          <a:p>
            <a:pPr marL="0" indent="0">
              <a:buNone/>
            </a:pPr>
            <a:r>
              <a:rPr lang="en-GB" sz="2500" b="1" dirty="0"/>
              <a:t>Compliance with safeguarding procedures and policies is part of faithful discipleship. </a:t>
            </a:r>
          </a:p>
          <a:p>
            <a:pPr marL="0" indent="0">
              <a:buNone/>
              <a:defRPr sz="1400"/>
            </a:pPr>
            <a:endParaRPr lang="en-ZA" dirty="0" smtClean="0"/>
          </a:p>
          <a:p>
            <a:pPr marL="0" indent="0">
              <a:buNone/>
              <a:defRPr sz="1400"/>
            </a:pPr>
            <a:endParaRPr lang="en-ZA" dirty="0"/>
          </a:p>
          <a:p>
            <a:pPr marL="0" indent="0">
              <a:buNone/>
              <a:defRPr sz="1400"/>
            </a:pPr>
            <a:endParaRPr dirty="0"/>
          </a:p>
        </p:txBody>
      </p:sp>
      <p:pic>
        <p:nvPicPr>
          <p:cNvPr id="4" name="Picture 3"/>
          <p:cNvPicPr>
            <a:picLocks noChangeAspect="1"/>
          </p:cNvPicPr>
          <p:nvPr/>
        </p:nvPicPr>
        <p:blipFill>
          <a:blip r:embed="rId2"/>
          <a:stretch>
            <a:fillRect/>
          </a:stretch>
        </p:blipFill>
        <p:spPr>
          <a:xfrm>
            <a:off x="156519" y="197709"/>
            <a:ext cx="1581665" cy="1402491"/>
          </a:xfrm>
          <a:prstGeom prst="rect">
            <a:avLst/>
          </a:prstGeom>
        </p:spPr>
      </p:pic>
      <p:sp>
        <p:nvSpPr>
          <p:cNvPr id="5" name="Footer Placeholder 4"/>
          <p:cNvSpPr>
            <a:spLocks noGrp="1"/>
          </p:cNvSpPr>
          <p:nvPr>
            <p:ph type="ftr" sz="quarter" idx="11"/>
          </p:nvPr>
        </p:nvSpPr>
        <p:spPr/>
        <p:txBody>
          <a:bodyPr/>
          <a:lstStyle/>
          <a:p>
            <a:r>
              <a:rPr lang="en-US" dirty="0" smtClean="0"/>
              <a:t>The Methodist Church of Southern Africa</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Who Needs Safeguarding?</a:t>
            </a:r>
          </a:p>
        </p:txBody>
      </p:sp>
      <p:sp>
        <p:nvSpPr>
          <p:cNvPr id="3" name="Content Placeholder 2"/>
          <p:cNvSpPr>
            <a:spLocks noGrp="1"/>
          </p:cNvSpPr>
          <p:nvPr>
            <p:ph idx="1"/>
          </p:nvPr>
        </p:nvSpPr>
        <p:spPr/>
        <p:txBody>
          <a:bodyPr/>
          <a:lstStyle/>
          <a:p>
            <a:pPr marL="0" indent="0">
              <a:buNone/>
            </a:pPr>
            <a:endParaRPr dirty="0"/>
          </a:p>
        </p:txBody>
      </p:sp>
      <p:graphicFrame>
        <p:nvGraphicFramePr>
          <p:cNvPr id="4" name="Diagram 3"/>
          <p:cNvGraphicFramePr/>
          <p:nvPr>
            <p:extLst>
              <p:ext uri="{D42A27DB-BD31-4B8C-83A1-F6EECF244321}">
                <p14:modId xmlns:p14="http://schemas.microsoft.com/office/powerpoint/2010/main" val="1364240546"/>
              </p:ext>
            </p:extLst>
          </p:nvPr>
        </p:nvGraphicFramePr>
        <p:xfrm>
          <a:off x="1392195" y="2117124"/>
          <a:ext cx="6227805" cy="3343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181233" y="156519"/>
            <a:ext cx="1540476" cy="1443681"/>
          </a:xfrm>
          <a:prstGeom prst="rect">
            <a:avLst/>
          </a:prstGeom>
        </p:spPr>
      </p:pic>
      <p:sp>
        <p:nvSpPr>
          <p:cNvPr id="6" name="Footer Placeholder 5"/>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Types of Harm</a:t>
            </a:r>
          </a:p>
        </p:txBody>
      </p:sp>
      <p:sp>
        <p:nvSpPr>
          <p:cNvPr id="3" name="Content Placeholder 2"/>
          <p:cNvSpPr>
            <a:spLocks noGrp="1"/>
          </p:cNvSpPr>
          <p:nvPr>
            <p:ph idx="1"/>
          </p:nvPr>
        </p:nvSpPr>
        <p:spPr/>
        <p:txBody>
          <a:bodyPr/>
          <a:lstStyle/>
          <a:p>
            <a:endParaRPr dirty="0"/>
          </a:p>
          <a:p>
            <a:pPr marL="0" indent="0">
              <a:buNone/>
              <a:defRPr sz="1400"/>
            </a:pPr>
            <a:endParaRPr dirty="0"/>
          </a:p>
        </p:txBody>
      </p:sp>
      <p:pic>
        <p:nvPicPr>
          <p:cNvPr id="4" name="Picture 3"/>
          <p:cNvPicPr>
            <a:picLocks noChangeAspect="1"/>
          </p:cNvPicPr>
          <p:nvPr/>
        </p:nvPicPr>
        <p:blipFill>
          <a:blip r:embed="rId2"/>
          <a:stretch>
            <a:fillRect/>
          </a:stretch>
        </p:blipFill>
        <p:spPr>
          <a:xfrm>
            <a:off x="1945201" y="1622853"/>
            <a:ext cx="6153640" cy="4470329"/>
          </a:xfrm>
          <a:prstGeom prst="rect">
            <a:avLst/>
          </a:prstGeom>
        </p:spPr>
      </p:pic>
      <p:pic>
        <p:nvPicPr>
          <p:cNvPr id="5" name="Picture 4"/>
          <p:cNvPicPr>
            <a:picLocks noChangeAspect="1"/>
          </p:cNvPicPr>
          <p:nvPr/>
        </p:nvPicPr>
        <p:blipFill>
          <a:blip r:embed="rId3"/>
          <a:stretch>
            <a:fillRect/>
          </a:stretch>
        </p:blipFill>
        <p:spPr>
          <a:xfrm>
            <a:off x="2" y="0"/>
            <a:ext cx="2018268" cy="2018270"/>
          </a:xfrm>
          <a:prstGeom prst="rect">
            <a:avLst/>
          </a:prstGeom>
        </p:spPr>
      </p:pic>
      <p:sp>
        <p:nvSpPr>
          <p:cNvPr id="6" name="Footer Placeholder 5"/>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Signs &amp; Indicators of Abuse</a:t>
            </a:r>
          </a:p>
        </p:txBody>
      </p:sp>
      <p:sp>
        <p:nvSpPr>
          <p:cNvPr id="3" name="Content Placeholder 2"/>
          <p:cNvSpPr>
            <a:spLocks noGrp="1"/>
          </p:cNvSpPr>
          <p:nvPr>
            <p:ph idx="1"/>
          </p:nvPr>
        </p:nvSpPr>
        <p:spPr>
          <a:xfrm>
            <a:off x="457200" y="1754659"/>
            <a:ext cx="8229600" cy="4371504"/>
          </a:xfrm>
        </p:spPr>
        <p:txBody>
          <a:bodyPr/>
          <a:lstStyle/>
          <a:p>
            <a:endParaRPr dirty="0"/>
          </a:p>
          <a:p>
            <a:pPr>
              <a:defRPr sz="1400"/>
            </a:pPr>
            <a:r>
              <a:rPr dirty="0" smtClean="0"/>
              <a:t>Behavioral </a:t>
            </a:r>
            <a:r>
              <a:rPr dirty="0"/>
              <a:t>changes</a:t>
            </a:r>
          </a:p>
          <a:p>
            <a:pPr>
              <a:defRPr sz="1400"/>
            </a:pPr>
            <a:r>
              <a:rPr dirty="0"/>
              <a:t>Unexplained injuries</a:t>
            </a:r>
          </a:p>
          <a:p>
            <a:pPr>
              <a:defRPr sz="1400"/>
            </a:pPr>
            <a:r>
              <a:rPr dirty="0"/>
              <a:t>Withdrawal or fearfulness</a:t>
            </a:r>
          </a:p>
          <a:p>
            <a:pPr>
              <a:defRPr sz="1400"/>
            </a:pPr>
            <a:r>
              <a:rPr dirty="0"/>
              <a:t>Inconsistent stories</a:t>
            </a:r>
          </a:p>
          <a:p>
            <a:pPr>
              <a:defRPr sz="1400"/>
            </a:pPr>
            <a:r>
              <a:rPr dirty="0"/>
              <a:t>Overdependence or avoidance towards certain individuals</a:t>
            </a:r>
          </a:p>
        </p:txBody>
      </p:sp>
      <p:pic>
        <p:nvPicPr>
          <p:cNvPr id="4" name="Picture 3"/>
          <p:cNvPicPr>
            <a:picLocks noChangeAspect="1"/>
          </p:cNvPicPr>
          <p:nvPr/>
        </p:nvPicPr>
        <p:blipFill>
          <a:blip r:embed="rId2"/>
          <a:stretch>
            <a:fillRect/>
          </a:stretch>
        </p:blipFill>
        <p:spPr>
          <a:xfrm>
            <a:off x="345990" y="4835611"/>
            <a:ext cx="1927653" cy="1408670"/>
          </a:xfrm>
          <a:prstGeom prst="rect">
            <a:avLst/>
          </a:prstGeom>
        </p:spPr>
      </p:pic>
      <p:pic>
        <p:nvPicPr>
          <p:cNvPr id="5" name="Picture 4"/>
          <p:cNvPicPr>
            <a:picLocks noChangeAspect="1"/>
          </p:cNvPicPr>
          <p:nvPr/>
        </p:nvPicPr>
        <p:blipFill>
          <a:blip r:embed="rId3"/>
          <a:stretch>
            <a:fillRect/>
          </a:stretch>
        </p:blipFill>
        <p:spPr>
          <a:xfrm>
            <a:off x="3072715" y="4720281"/>
            <a:ext cx="1721708" cy="1405882"/>
          </a:xfrm>
          <a:prstGeom prst="rect">
            <a:avLst/>
          </a:prstGeom>
        </p:spPr>
      </p:pic>
      <p:pic>
        <p:nvPicPr>
          <p:cNvPr id="6" name="Picture 5"/>
          <p:cNvPicPr>
            <a:picLocks noChangeAspect="1"/>
          </p:cNvPicPr>
          <p:nvPr/>
        </p:nvPicPr>
        <p:blipFill>
          <a:blip r:embed="rId4"/>
          <a:stretch>
            <a:fillRect/>
          </a:stretch>
        </p:blipFill>
        <p:spPr>
          <a:xfrm>
            <a:off x="5346357" y="4720281"/>
            <a:ext cx="1828800" cy="1524000"/>
          </a:xfrm>
          <a:prstGeom prst="rect">
            <a:avLst/>
          </a:prstGeom>
        </p:spPr>
      </p:pic>
      <p:pic>
        <p:nvPicPr>
          <p:cNvPr id="7" name="Picture 6"/>
          <p:cNvPicPr>
            <a:picLocks noChangeAspect="1"/>
          </p:cNvPicPr>
          <p:nvPr/>
        </p:nvPicPr>
        <p:blipFill>
          <a:blip r:embed="rId5"/>
          <a:stretch>
            <a:fillRect/>
          </a:stretch>
        </p:blipFill>
        <p:spPr>
          <a:xfrm>
            <a:off x="4184821" y="2454876"/>
            <a:ext cx="1812325" cy="1046205"/>
          </a:xfrm>
          <a:prstGeom prst="rect">
            <a:avLst/>
          </a:prstGeom>
        </p:spPr>
      </p:pic>
      <p:pic>
        <p:nvPicPr>
          <p:cNvPr id="8" name="Picture 7"/>
          <p:cNvPicPr>
            <a:picLocks noChangeAspect="1"/>
          </p:cNvPicPr>
          <p:nvPr/>
        </p:nvPicPr>
        <p:blipFill>
          <a:blip r:embed="rId6"/>
          <a:stretch>
            <a:fillRect/>
          </a:stretch>
        </p:blipFill>
        <p:spPr>
          <a:xfrm>
            <a:off x="6153665" y="2875005"/>
            <a:ext cx="2644346" cy="1727158"/>
          </a:xfrm>
          <a:prstGeom prst="rect">
            <a:avLst/>
          </a:prstGeom>
        </p:spPr>
      </p:pic>
      <p:pic>
        <p:nvPicPr>
          <p:cNvPr id="9" name="Picture 8"/>
          <p:cNvPicPr>
            <a:picLocks noChangeAspect="1"/>
          </p:cNvPicPr>
          <p:nvPr/>
        </p:nvPicPr>
        <p:blipFill>
          <a:blip r:embed="rId7"/>
          <a:stretch>
            <a:fillRect/>
          </a:stretch>
        </p:blipFill>
        <p:spPr>
          <a:xfrm>
            <a:off x="57666" y="0"/>
            <a:ext cx="1614615" cy="1636541"/>
          </a:xfrm>
          <a:prstGeom prst="rect">
            <a:avLst/>
          </a:prstGeom>
        </p:spPr>
      </p:pic>
      <p:sp>
        <p:nvSpPr>
          <p:cNvPr id="10" name="Footer Placeholder 9"/>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Minister’s Responsibility</a:t>
            </a:r>
          </a:p>
        </p:txBody>
      </p:sp>
      <p:sp>
        <p:nvSpPr>
          <p:cNvPr id="3" name="Content Placeholder 2"/>
          <p:cNvSpPr>
            <a:spLocks noGrp="1"/>
          </p:cNvSpPr>
          <p:nvPr>
            <p:ph idx="1"/>
          </p:nvPr>
        </p:nvSpPr>
        <p:spPr/>
        <p:txBody>
          <a:bodyPr/>
          <a:lstStyle/>
          <a:p>
            <a:endParaRPr/>
          </a:p>
          <a:p>
            <a:pPr>
              <a:defRPr sz="1400"/>
            </a:pPr>
            <a:r>
              <a:t>Duty of care as shepherds of the flock</a:t>
            </a:r>
          </a:p>
          <a:p>
            <a:pPr>
              <a:defRPr sz="1400"/>
            </a:pPr>
            <a:r>
              <a:t>Lead by example</a:t>
            </a:r>
          </a:p>
          <a:p>
            <a:pPr>
              <a:defRPr sz="1400"/>
            </a:pPr>
            <a:r>
              <a:t>Create safe environments in church spaces</a:t>
            </a:r>
          </a:p>
          <a:p>
            <a:pPr>
              <a:defRPr sz="1400"/>
            </a:pPr>
            <a:r>
              <a:t>Never ignore suspicions or disclosures</a:t>
            </a:r>
          </a:p>
        </p:txBody>
      </p:sp>
      <p:pic>
        <p:nvPicPr>
          <p:cNvPr id="4" name="Picture 3"/>
          <p:cNvPicPr>
            <a:picLocks noChangeAspect="1"/>
          </p:cNvPicPr>
          <p:nvPr/>
        </p:nvPicPr>
        <p:blipFill>
          <a:blip r:embed="rId2"/>
          <a:stretch>
            <a:fillRect/>
          </a:stretch>
        </p:blipFill>
        <p:spPr>
          <a:xfrm>
            <a:off x="1062681" y="4324864"/>
            <a:ext cx="2949146" cy="1705231"/>
          </a:xfrm>
          <a:prstGeom prst="rect">
            <a:avLst/>
          </a:prstGeom>
        </p:spPr>
      </p:pic>
      <p:pic>
        <p:nvPicPr>
          <p:cNvPr id="5" name="Picture 4"/>
          <p:cNvPicPr>
            <a:picLocks noChangeAspect="1"/>
          </p:cNvPicPr>
          <p:nvPr/>
        </p:nvPicPr>
        <p:blipFill>
          <a:blip r:embed="rId3"/>
          <a:stretch>
            <a:fillRect/>
          </a:stretch>
        </p:blipFill>
        <p:spPr>
          <a:xfrm>
            <a:off x="5041557" y="4324865"/>
            <a:ext cx="2413686" cy="1801298"/>
          </a:xfrm>
          <a:prstGeom prst="rect">
            <a:avLst/>
          </a:prstGeom>
        </p:spPr>
      </p:pic>
      <p:pic>
        <p:nvPicPr>
          <p:cNvPr id="6" name="Picture 5"/>
          <p:cNvPicPr>
            <a:picLocks noChangeAspect="1"/>
          </p:cNvPicPr>
          <p:nvPr/>
        </p:nvPicPr>
        <p:blipFill>
          <a:blip r:embed="rId4"/>
          <a:stretch>
            <a:fillRect/>
          </a:stretch>
        </p:blipFill>
        <p:spPr>
          <a:xfrm>
            <a:off x="288324" y="274639"/>
            <a:ext cx="1400433" cy="1325561"/>
          </a:xfrm>
          <a:prstGeom prst="rect">
            <a:avLst/>
          </a:prstGeom>
        </p:spPr>
      </p:pic>
      <p:sp>
        <p:nvSpPr>
          <p:cNvPr id="7" name="Footer Placeholder 6"/>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692" y="274638"/>
            <a:ext cx="6446108" cy="1143000"/>
          </a:xfrm>
        </p:spPr>
        <p:txBody>
          <a:bodyPr>
            <a:normAutofit fontScale="90000"/>
          </a:bodyPr>
          <a:lstStyle/>
          <a:p>
            <a:r>
              <a:rPr dirty="0"/>
              <a:t>Practical Safeguarding Measures</a:t>
            </a:r>
          </a:p>
        </p:txBody>
      </p:sp>
      <p:sp>
        <p:nvSpPr>
          <p:cNvPr id="3" name="Content Placeholder 2"/>
          <p:cNvSpPr>
            <a:spLocks noGrp="1"/>
          </p:cNvSpPr>
          <p:nvPr>
            <p:ph idx="1"/>
          </p:nvPr>
        </p:nvSpPr>
        <p:spPr/>
        <p:txBody>
          <a:bodyPr/>
          <a:lstStyle/>
          <a:p>
            <a:endParaRPr dirty="0"/>
          </a:p>
          <a:p>
            <a:pPr>
              <a:defRPr sz="1400"/>
            </a:pPr>
            <a:r>
              <a:rPr dirty="0"/>
              <a:t>Vetting &amp; background checks for </a:t>
            </a:r>
            <a:r>
              <a:rPr lang="en-ZA" dirty="0" smtClean="0"/>
              <a:t>Ministers, CMP, anyone working with Children and vulnerable people as per resolution of conference.</a:t>
            </a:r>
            <a:endParaRPr dirty="0"/>
          </a:p>
          <a:p>
            <a:pPr>
              <a:defRPr sz="1400"/>
            </a:pPr>
            <a:r>
              <a:rPr dirty="0"/>
              <a:t>Two-adult rule in children’s ministry</a:t>
            </a:r>
          </a:p>
          <a:p>
            <a:pPr>
              <a:defRPr sz="1400"/>
            </a:pPr>
            <a:r>
              <a:rPr dirty="0"/>
              <a:t>Open-door policy for counselling</a:t>
            </a:r>
          </a:p>
          <a:p>
            <a:pPr>
              <a:defRPr sz="1400"/>
            </a:pPr>
            <a:r>
              <a:rPr dirty="0"/>
              <a:t>Record-keeping of incidents and disclosures</a:t>
            </a:r>
          </a:p>
          <a:p>
            <a:pPr>
              <a:defRPr sz="1400"/>
            </a:pPr>
            <a:r>
              <a:rPr dirty="0"/>
              <a:t>Training volunteers &amp; leaders</a:t>
            </a:r>
          </a:p>
        </p:txBody>
      </p:sp>
      <p:pic>
        <p:nvPicPr>
          <p:cNvPr id="4" name="Picture 3"/>
          <p:cNvPicPr>
            <a:picLocks noChangeAspect="1"/>
          </p:cNvPicPr>
          <p:nvPr/>
        </p:nvPicPr>
        <p:blipFill>
          <a:blip r:embed="rId2"/>
          <a:stretch>
            <a:fillRect/>
          </a:stretch>
        </p:blipFill>
        <p:spPr>
          <a:xfrm>
            <a:off x="123568" y="107092"/>
            <a:ext cx="1573427" cy="1416908"/>
          </a:xfrm>
          <a:prstGeom prst="rect">
            <a:avLst/>
          </a:prstGeom>
        </p:spPr>
      </p:pic>
      <p:sp>
        <p:nvSpPr>
          <p:cNvPr id="5" name="Footer Placeholder 4"/>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MCSA Policy Context</a:t>
            </a:r>
          </a:p>
        </p:txBody>
      </p:sp>
      <p:sp>
        <p:nvSpPr>
          <p:cNvPr id="3" name="Content Placeholder 2"/>
          <p:cNvSpPr>
            <a:spLocks noGrp="1"/>
          </p:cNvSpPr>
          <p:nvPr>
            <p:ph idx="1"/>
          </p:nvPr>
        </p:nvSpPr>
        <p:spPr/>
        <p:txBody>
          <a:bodyPr/>
          <a:lstStyle/>
          <a:p>
            <a:endParaRPr/>
          </a:p>
          <a:p>
            <a:pPr>
              <a:defRPr sz="1400"/>
            </a:pPr>
            <a:r>
              <a:t>Overview of MCSA safeguarding policy</a:t>
            </a:r>
          </a:p>
          <a:p>
            <a:pPr>
              <a:defRPr sz="1400"/>
            </a:pPr>
            <a:r>
              <a:t>Book of Order provisions on care &amp; protection</a:t>
            </a:r>
          </a:p>
          <a:p>
            <a:pPr>
              <a:defRPr sz="1400"/>
            </a:pPr>
            <a:r>
              <a:t>Compliance with national laws in each country</a:t>
            </a:r>
          </a:p>
        </p:txBody>
      </p:sp>
      <p:pic>
        <p:nvPicPr>
          <p:cNvPr id="4" name="Picture 3"/>
          <p:cNvPicPr>
            <a:picLocks noChangeAspect="1"/>
          </p:cNvPicPr>
          <p:nvPr/>
        </p:nvPicPr>
        <p:blipFill>
          <a:blip r:embed="rId2"/>
          <a:stretch>
            <a:fillRect/>
          </a:stretch>
        </p:blipFill>
        <p:spPr>
          <a:xfrm>
            <a:off x="321276" y="156519"/>
            <a:ext cx="1466335" cy="1261119"/>
          </a:xfrm>
          <a:prstGeom prst="rect">
            <a:avLst/>
          </a:prstGeom>
        </p:spPr>
      </p:pic>
      <p:sp>
        <p:nvSpPr>
          <p:cNvPr id="5" name="Footer Placeholder 4"/>
          <p:cNvSpPr>
            <a:spLocks noGrp="1"/>
          </p:cNvSpPr>
          <p:nvPr>
            <p:ph type="ftr" sz="quarter" idx="11"/>
          </p:nvPr>
        </p:nvSpPr>
        <p:spPr/>
        <p:txBody>
          <a:bodyPr/>
          <a:lstStyle/>
          <a:p>
            <a:r>
              <a:rPr lang="en-US" smtClean="0"/>
              <a:t>The Methodist Church of Southern Africa</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5" name="Content Placeholder 4"/>
          <p:cNvPicPr>
            <a:picLocks noGrp="1" noChangeAspect="1"/>
          </p:cNvPicPr>
          <p:nvPr>
            <p:ph idx="1"/>
          </p:nvPr>
        </p:nvPicPr>
        <p:blipFill>
          <a:blip r:embed="rId2"/>
          <a:stretch>
            <a:fillRect/>
          </a:stretch>
        </p:blipFill>
        <p:spPr>
          <a:xfrm>
            <a:off x="1755905" y="403654"/>
            <a:ext cx="4955658" cy="3778250"/>
          </a:xfrm>
          <a:prstGeom prst="rect">
            <a:avLst/>
          </a:prstGeom>
        </p:spPr>
      </p:pic>
      <p:sp>
        <p:nvSpPr>
          <p:cNvPr id="4" name="Footer Placeholder 3"/>
          <p:cNvSpPr>
            <a:spLocks noGrp="1"/>
          </p:cNvSpPr>
          <p:nvPr>
            <p:ph type="ftr" sz="quarter" idx="11"/>
          </p:nvPr>
        </p:nvSpPr>
        <p:spPr/>
        <p:txBody>
          <a:bodyPr/>
          <a:lstStyle/>
          <a:p>
            <a:r>
              <a:rPr lang="en-US" smtClean="0"/>
              <a:t>The Methodist Church of Southern Africa</a:t>
            </a:r>
            <a:endParaRPr lang="en-US"/>
          </a:p>
        </p:txBody>
      </p:sp>
      <p:pic>
        <p:nvPicPr>
          <p:cNvPr id="6" name="Picture 5"/>
          <p:cNvPicPr>
            <a:picLocks noChangeAspect="1"/>
          </p:cNvPicPr>
          <p:nvPr/>
        </p:nvPicPr>
        <p:blipFill>
          <a:blip r:embed="rId3"/>
          <a:stretch>
            <a:fillRect/>
          </a:stretch>
        </p:blipFill>
        <p:spPr>
          <a:xfrm>
            <a:off x="1383957" y="4720281"/>
            <a:ext cx="6730313" cy="972065"/>
          </a:xfrm>
          <a:prstGeom prst="rect">
            <a:avLst/>
          </a:prstGeom>
        </p:spPr>
      </p:pic>
    </p:spTree>
    <p:extLst>
      <p:ext uri="{BB962C8B-B14F-4D97-AF65-F5344CB8AC3E}">
        <p14:creationId xmlns:p14="http://schemas.microsoft.com/office/powerpoint/2010/main" val="185620214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D0777D6B0B1D49AC6DB1D9F34CDE06" ma:contentTypeVersion="11" ma:contentTypeDescription="Create a new document." ma:contentTypeScope="" ma:versionID="e5607fe809e1a882ddcdf72b0bcf903a">
  <xsd:schema xmlns:xsd="http://www.w3.org/2001/XMLSchema" xmlns:xs="http://www.w3.org/2001/XMLSchema" xmlns:p="http://schemas.microsoft.com/office/2006/metadata/properties" xmlns:ns3="8acd27de-5039-4d65-8e8b-eb82962cb4a7" targetNamespace="http://schemas.microsoft.com/office/2006/metadata/properties" ma:root="true" ma:fieldsID="f066d2bcff095d706b00c90474c6e231" ns3:_="">
    <xsd:import namespace="8acd27de-5039-4d65-8e8b-eb82962cb4a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d27de-5039-4d65-8e8b-eb82962cb4a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acd27de-5039-4d65-8e8b-eb82962cb4a7" xsi:nil="true"/>
  </documentManagement>
</p:properties>
</file>

<file path=customXml/itemProps1.xml><?xml version="1.0" encoding="utf-8"?>
<ds:datastoreItem xmlns:ds="http://schemas.openxmlformats.org/officeDocument/2006/customXml" ds:itemID="{74FC9B9C-F195-44E6-8C6A-EBAE1C0AB3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cd27de-5039-4d65-8e8b-eb82962cb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9CA472-5B37-41C1-A6FF-C2863A119F14}">
  <ds:schemaRefs>
    <ds:schemaRef ds:uri="http://schemas.microsoft.com/sharepoint/v3/contenttype/forms"/>
  </ds:schemaRefs>
</ds:datastoreItem>
</file>

<file path=customXml/itemProps3.xml><?xml version="1.0" encoding="utf-8"?>
<ds:datastoreItem xmlns:ds="http://schemas.openxmlformats.org/officeDocument/2006/customXml" ds:itemID="{4CD72019-5018-4CF4-A3C6-12A295BA22C5}">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8acd27de-5039-4d65-8e8b-eb82962cb4a7"/>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Wisp</Template>
  <TotalTime>12708</TotalTime>
  <Words>549</Words>
  <Application>Microsoft Office PowerPoint</Application>
  <PresentationFormat>On-screen Show (4:3)</PresentationFormat>
  <Paragraphs>114</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Wingdings 3</vt:lpstr>
      <vt:lpstr>Wisp</vt:lpstr>
      <vt:lpstr>Superintendents Workshop</vt:lpstr>
      <vt:lpstr>Introduction &amp; Purpose</vt:lpstr>
      <vt:lpstr>Who Needs Safeguarding?</vt:lpstr>
      <vt:lpstr>Types of Harm</vt:lpstr>
      <vt:lpstr>Signs &amp; Indicators of Abuse</vt:lpstr>
      <vt:lpstr>Minister’s Responsibility</vt:lpstr>
      <vt:lpstr>Practical Safeguarding Measures</vt:lpstr>
      <vt:lpstr>MCSA Policy Context</vt:lpstr>
      <vt:lpstr>PowerPoint Presentation</vt:lpstr>
      <vt:lpstr>Reporting Procedures</vt:lpstr>
      <vt:lpstr>Reporting Procedures as per safeguarding procedure </vt:lpstr>
      <vt:lpstr>Case Studies</vt:lpstr>
      <vt:lpstr>Barriers to Safeguarding</vt:lpstr>
      <vt:lpstr>Overcoming Barriers</vt:lpstr>
      <vt:lpstr>Safeguarding as Ministry</vt:lpstr>
      <vt:lpstr>Commitment &amp; Next Steps</vt:lpstr>
      <vt:lpstr>Closing Prayer &amp; Scripture</vt:lpstr>
      <vt:lpstr>Thank you for the Invitation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Safeguarding in Ministry: Protecting God’s People</dc:title>
  <dc:subject/>
  <dc:creator>Mnakile Zwane</dc:creator>
  <cp:keywords/>
  <dc:description>generated using python-pptx</dc:description>
  <cp:lastModifiedBy>Lindelwa Ndlovu</cp:lastModifiedBy>
  <cp:revision>30</cp:revision>
  <cp:lastPrinted>2025-08-19T12:05:09Z</cp:lastPrinted>
  <dcterms:created xsi:type="dcterms:W3CDTF">2013-01-27T09:14:16Z</dcterms:created>
  <dcterms:modified xsi:type="dcterms:W3CDTF">2025-09-02T07:16:24Z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0x0101009AD0777D6B0B1D49AC6DB1D9F34CDE06</vt:lpwstr>
  </property>
</Properties>
</file>